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colors1.xml" ContentType="application/vnd.openxmlformats-officedocument.drawingml.diagramColors+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2"/>
  </p:notesMasterIdLst>
  <p:handoutMasterIdLst>
    <p:handoutMasterId r:id="rId13"/>
  </p:handoutMasterIdLst>
  <p:sldIdLst>
    <p:sldId id="276" r:id="rId2"/>
    <p:sldId id="264" r:id="rId3"/>
    <p:sldId id="273" r:id="rId4"/>
    <p:sldId id="274" r:id="rId5"/>
    <p:sldId id="275" r:id="rId6"/>
    <p:sldId id="266" r:id="rId7"/>
    <p:sldId id="268" r:id="rId8"/>
    <p:sldId id="270" r:id="rId9"/>
    <p:sldId id="263" r:id="rId10"/>
    <p:sldId id="272" r:id="rId11"/>
  </p:sldIdLst>
  <p:sldSz cx="9144000" cy="6858000" type="screen4x3"/>
  <p:notesSz cx="7315200" cy="96012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p:defaultTextStyle>
  <p:extLst>
    <p:ext uri="{521415D9-36F7-43E2-AB2F-B90AF26B5E84}">
      <p14:sectionLst xmlns="" xmlns:p14="http://schemas.microsoft.com/office/powerpoint/2010/main">
        <p14:section name="Default Section" id="{2F5E540C-D0BA-45D0-86EC-B2EFBE48315E}">
          <p14:sldIdLst>
            <p14:sldId id="257"/>
          </p14:sldIdLst>
        </p14:section>
        <p14:section name="Untitled Section" id="{EF001016-BBB4-4C8C-AEE1-99CF41245968}">
          <p14:sldIdLst>
            <p14:sldId id="259"/>
            <p14:sldId id="260"/>
            <p14:sldId id="261"/>
            <p14:sldId id="262"/>
            <p14:sldId id="263"/>
            <p14:sldId id="264"/>
            <p14:sldId id="26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6BFDE"/>
    <a:srgbClr val="4F81BD"/>
    <a:srgbClr val="E1D3F9"/>
    <a:srgbClr val="CC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80" autoAdjust="0"/>
    <p:restoredTop sz="91756" autoAdjust="0"/>
  </p:normalViewPr>
  <p:slideViewPr>
    <p:cSldViewPr>
      <p:cViewPr varScale="1">
        <p:scale>
          <a:sx n="119" d="100"/>
          <a:sy n="119" d="100"/>
        </p:scale>
        <p:origin x="-576" y="-10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84F2DE-E074-4F20-8058-1BF670502126}" type="doc">
      <dgm:prSet loTypeId="urn:microsoft.com/office/officeart/2005/8/layout/orgChart1" loCatId="hierarchy" qsTypeId="urn:microsoft.com/office/officeart/2005/8/quickstyle/simple1" qsCatId="simple" csTypeId="urn:microsoft.com/office/officeart/2005/8/colors/accent0_2" csCatId="mainScheme" phldr="1"/>
      <dgm:spPr/>
      <dgm:t>
        <a:bodyPr/>
        <a:lstStyle/>
        <a:p>
          <a:endParaRPr lang="en-US"/>
        </a:p>
      </dgm:t>
    </dgm:pt>
    <dgm:pt modelId="{B4225C74-CFD6-450C-8F09-4A75EB0CB1DA}">
      <dgm:prSet phldrT="[Text]" custT="1"/>
      <dgm:spPr/>
      <dgm:t>
        <a:bodyPr/>
        <a:lstStyle/>
        <a:p>
          <a:r>
            <a:rPr lang="en-US" sz="1200" dirty="0" smtClean="0"/>
            <a:t>Cost of capital:</a:t>
          </a:r>
        </a:p>
        <a:p>
          <a:r>
            <a:rPr lang="en-US" sz="1200" dirty="0" smtClean="0"/>
            <a:t> </a:t>
          </a:r>
          <a:r>
            <a:rPr lang="en-US" sz="1200" b="0" u="none" dirty="0" smtClean="0"/>
            <a:t>6.6%</a:t>
          </a:r>
          <a:endParaRPr lang="en-US" sz="1200" b="0" u="none" dirty="0"/>
        </a:p>
      </dgm:t>
    </dgm:pt>
    <dgm:pt modelId="{AFB47B7E-37A4-466B-A9A9-F5EB64C39F58}" type="parTrans" cxnId="{5C958691-A8A1-4015-A9A9-625121411289}">
      <dgm:prSet/>
      <dgm:spPr/>
      <dgm:t>
        <a:bodyPr/>
        <a:lstStyle/>
        <a:p>
          <a:endParaRPr lang="en-US" sz="1200"/>
        </a:p>
      </dgm:t>
    </dgm:pt>
    <dgm:pt modelId="{F7DC05BF-ACD7-4BE0-AC5D-3F740B746400}" type="sibTrans" cxnId="{5C958691-A8A1-4015-A9A9-625121411289}">
      <dgm:prSet/>
      <dgm:spPr/>
      <dgm:t>
        <a:bodyPr/>
        <a:lstStyle/>
        <a:p>
          <a:endParaRPr lang="en-US" sz="1200"/>
        </a:p>
      </dgm:t>
    </dgm:pt>
    <dgm:pt modelId="{3786865C-C732-4ABD-A80D-A1428845F2BF}" type="asst">
      <dgm:prSet phldrT="[Text]" custT="1"/>
      <dgm:spPr/>
      <dgm:t>
        <a:bodyPr/>
        <a:lstStyle/>
        <a:p>
          <a:r>
            <a:rPr lang="en-US" sz="1200" dirty="0" smtClean="0"/>
            <a:t>After-tax cost of debt: 3.2%</a:t>
          </a:r>
          <a:endParaRPr lang="en-US" sz="1200" dirty="0"/>
        </a:p>
      </dgm:t>
    </dgm:pt>
    <dgm:pt modelId="{E08B1346-4F1B-4368-9ADE-EE52BDC3F40D}" type="parTrans" cxnId="{1E0750B7-38CB-4974-B8D7-BD12A821B2B9}">
      <dgm:prSet/>
      <dgm:spPr/>
      <dgm:t>
        <a:bodyPr/>
        <a:lstStyle/>
        <a:p>
          <a:endParaRPr lang="en-US" sz="1200"/>
        </a:p>
      </dgm:t>
    </dgm:pt>
    <dgm:pt modelId="{103CCE92-4394-49C2-A7BC-7A5FAE18B422}" type="sibTrans" cxnId="{1E0750B7-38CB-4974-B8D7-BD12A821B2B9}">
      <dgm:prSet/>
      <dgm:spPr/>
      <dgm:t>
        <a:bodyPr/>
        <a:lstStyle/>
        <a:p>
          <a:endParaRPr lang="en-US" sz="1200"/>
        </a:p>
      </dgm:t>
    </dgm:pt>
    <dgm:pt modelId="{43E8014C-7874-49E9-87CC-29672B96EEB3}" type="asst">
      <dgm:prSet phldrT="[Text]" custT="1"/>
      <dgm:spPr/>
      <dgm:t>
        <a:bodyPr/>
        <a:lstStyle/>
        <a:p>
          <a:r>
            <a:rPr lang="en-US" sz="1200" dirty="0" smtClean="0"/>
            <a:t>Cost of equity:</a:t>
          </a:r>
        </a:p>
        <a:p>
          <a:r>
            <a:rPr lang="en-US" sz="1200" dirty="0" smtClean="0"/>
            <a:t>7.5%</a:t>
          </a:r>
          <a:endParaRPr lang="en-US" sz="1200" dirty="0"/>
        </a:p>
      </dgm:t>
    </dgm:pt>
    <dgm:pt modelId="{23A3465C-F6D9-4426-8E0F-F7C15A88A594}" type="parTrans" cxnId="{51D2196F-C695-40A0-B9F2-05019C93A2FB}">
      <dgm:prSet/>
      <dgm:spPr/>
      <dgm:t>
        <a:bodyPr/>
        <a:lstStyle/>
        <a:p>
          <a:endParaRPr lang="en-US" sz="1200"/>
        </a:p>
      </dgm:t>
    </dgm:pt>
    <dgm:pt modelId="{FD059C0C-D0EA-44A2-8CC9-151EEC08EC25}" type="sibTrans" cxnId="{51D2196F-C695-40A0-B9F2-05019C93A2FB}">
      <dgm:prSet/>
      <dgm:spPr/>
      <dgm:t>
        <a:bodyPr/>
        <a:lstStyle/>
        <a:p>
          <a:endParaRPr lang="en-US" sz="1200"/>
        </a:p>
      </dgm:t>
    </dgm:pt>
    <dgm:pt modelId="{41BDFBEA-2618-49B8-8C56-F5C512294BA1}" type="asst">
      <dgm:prSet phldrT="[Text]" custT="1"/>
      <dgm:spPr/>
      <dgm:t>
        <a:bodyPr/>
        <a:lstStyle/>
        <a:p>
          <a:r>
            <a:rPr lang="en-US" sz="1200" dirty="0" smtClean="0"/>
            <a:t>Industry beta: </a:t>
          </a:r>
        </a:p>
        <a:p>
          <a:r>
            <a:rPr lang="en-US" sz="1200" dirty="0" smtClean="0"/>
            <a:t>0.82</a:t>
          </a:r>
          <a:endParaRPr lang="en-US" sz="1200" dirty="0"/>
        </a:p>
      </dgm:t>
    </dgm:pt>
    <dgm:pt modelId="{C8B04097-BF7A-4135-A548-57F212DE10D0}" type="parTrans" cxnId="{27DFE83E-2070-4B25-A682-29E5F280C771}">
      <dgm:prSet/>
      <dgm:spPr/>
      <dgm:t>
        <a:bodyPr/>
        <a:lstStyle/>
        <a:p>
          <a:endParaRPr lang="en-US" sz="1200"/>
        </a:p>
      </dgm:t>
    </dgm:pt>
    <dgm:pt modelId="{CBFAF446-280D-4598-BCDA-011CF1E6A78B}" type="sibTrans" cxnId="{27DFE83E-2070-4B25-A682-29E5F280C771}">
      <dgm:prSet/>
      <dgm:spPr/>
      <dgm:t>
        <a:bodyPr/>
        <a:lstStyle/>
        <a:p>
          <a:endParaRPr lang="en-US" sz="1200"/>
        </a:p>
      </dgm:t>
    </dgm:pt>
    <dgm:pt modelId="{C02D9F3D-DF35-49FB-9D0D-D64152ED0480}" type="asst">
      <dgm:prSet phldrT="[Text]" custT="1"/>
      <dgm:spPr/>
      <dgm:t>
        <a:bodyPr/>
        <a:lstStyle/>
        <a:p>
          <a:r>
            <a:rPr lang="en-US" sz="1200" dirty="0" smtClean="0"/>
            <a:t>Risk-free rate:</a:t>
          </a:r>
        </a:p>
        <a:p>
          <a:r>
            <a:rPr lang="en-US" sz="1200" dirty="0" smtClean="0"/>
            <a:t> 3.4%</a:t>
          </a:r>
          <a:endParaRPr lang="en-US" sz="1200" dirty="0"/>
        </a:p>
      </dgm:t>
    </dgm:pt>
    <dgm:pt modelId="{EF004875-0A8D-4783-AD96-02594BB1E9DE}" type="parTrans" cxnId="{578F2C03-F3E6-4AA7-84B5-8EADC3476D0E}">
      <dgm:prSet/>
      <dgm:spPr/>
      <dgm:t>
        <a:bodyPr/>
        <a:lstStyle/>
        <a:p>
          <a:endParaRPr lang="en-US" sz="1200"/>
        </a:p>
      </dgm:t>
    </dgm:pt>
    <dgm:pt modelId="{AD505A39-765E-4614-9C87-FB8FD358B400}" type="sibTrans" cxnId="{578F2C03-F3E6-4AA7-84B5-8EADC3476D0E}">
      <dgm:prSet/>
      <dgm:spPr/>
      <dgm:t>
        <a:bodyPr/>
        <a:lstStyle/>
        <a:p>
          <a:endParaRPr lang="en-US" sz="1200"/>
        </a:p>
      </dgm:t>
    </dgm:pt>
    <dgm:pt modelId="{840C70CB-A469-4887-ADB3-37B5EAF565F4}" type="asst">
      <dgm:prSet phldrT="[Text]" custT="1"/>
      <dgm:spPr/>
      <dgm:t>
        <a:bodyPr/>
        <a:lstStyle/>
        <a:p>
          <a:r>
            <a:rPr lang="en-US" sz="1200" dirty="0" smtClean="0"/>
            <a:t>Marginal tax rate:</a:t>
          </a:r>
        </a:p>
        <a:p>
          <a:r>
            <a:rPr lang="en-US" sz="1200" dirty="0" smtClean="0"/>
            <a:t> </a:t>
          </a:r>
          <a:r>
            <a:rPr lang="en-US" sz="1200" dirty="0" smtClean="0"/>
            <a:t>31.0%</a:t>
          </a:r>
          <a:endParaRPr lang="en-US" sz="1200" dirty="0"/>
        </a:p>
      </dgm:t>
    </dgm:pt>
    <dgm:pt modelId="{BF85AFDA-0357-4FB6-A445-C4FDDCC2E578}" type="parTrans" cxnId="{70FEBD4F-197F-4991-99E3-083ADD032FF1}">
      <dgm:prSet/>
      <dgm:spPr/>
      <dgm:t>
        <a:bodyPr/>
        <a:lstStyle/>
        <a:p>
          <a:endParaRPr lang="en-US" sz="1200"/>
        </a:p>
      </dgm:t>
    </dgm:pt>
    <dgm:pt modelId="{348F5DD6-C7CD-4898-AC44-11E0CA29D44F}" type="sibTrans" cxnId="{70FEBD4F-197F-4991-99E3-083ADD032FF1}">
      <dgm:prSet/>
      <dgm:spPr/>
      <dgm:t>
        <a:bodyPr/>
        <a:lstStyle/>
        <a:p>
          <a:endParaRPr lang="en-US" sz="1200"/>
        </a:p>
      </dgm:t>
    </dgm:pt>
    <dgm:pt modelId="{79016FA4-D62B-41E9-BB20-84C15C90FE96}" type="asst">
      <dgm:prSet phldrT="[Text]" custT="1"/>
      <dgm:spPr/>
      <dgm:t>
        <a:bodyPr/>
        <a:lstStyle/>
        <a:p>
          <a:r>
            <a:rPr lang="en-US" sz="1200" dirty="0" smtClean="0"/>
            <a:t>Cost of debt: </a:t>
          </a:r>
        </a:p>
        <a:p>
          <a:r>
            <a:rPr lang="en-US" sz="1200" dirty="0" smtClean="0"/>
            <a:t>4.6%</a:t>
          </a:r>
        </a:p>
      </dgm:t>
    </dgm:pt>
    <dgm:pt modelId="{E710D530-F1DD-468B-8275-E4EC33C29B3E}" type="parTrans" cxnId="{E4DED8DA-0359-4436-B7F7-D5F15956A0E2}">
      <dgm:prSet/>
      <dgm:spPr/>
      <dgm:t>
        <a:bodyPr/>
        <a:lstStyle/>
        <a:p>
          <a:endParaRPr lang="en-US" sz="1200"/>
        </a:p>
      </dgm:t>
    </dgm:pt>
    <dgm:pt modelId="{739657A3-A224-4A61-B990-6A8A58B2E5FF}" type="sibTrans" cxnId="{E4DED8DA-0359-4436-B7F7-D5F15956A0E2}">
      <dgm:prSet/>
      <dgm:spPr/>
      <dgm:t>
        <a:bodyPr/>
        <a:lstStyle/>
        <a:p>
          <a:endParaRPr lang="en-US" sz="1200"/>
        </a:p>
      </dgm:t>
    </dgm:pt>
    <dgm:pt modelId="{72C31B02-7529-4F86-BD09-A6D6F0789CB8}" type="pres">
      <dgm:prSet presAssocID="{4284F2DE-E074-4F20-8058-1BF670502126}" presName="hierChild1" presStyleCnt="0">
        <dgm:presLayoutVars>
          <dgm:orgChart val="1"/>
          <dgm:chPref val="1"/>
          <dgm:dir/>
          <dgm:animOne val="branch"/>
          <dgm:animLvl val="lvl"/>
          <dgm:resizeHandles/>
        </dgm:presLayoutVars>
      </dgm:prSet>
      <dgm:spPr/>
      <dgm:t>
        <a:bodyPr/>
        <a:lstStyle/>
        <a:p>
          <a:endParaRPr lang="en-US"/>
        </a:p>
      </dgm:t>
    </dgm:pt>
    <dgm:pt modelId="{CE2E26EC-1C3D-41D0-A253-997841B56A23}" type="pres">
      <dgm:prSet presAssocID="{B4225C74-CFD6-450C-8F09-4A75EB0CB1DA}" presName="hierRoot1" presStyleCnt="0">
        <dgm:presLayoutVars>
          <dgm:hierBranch val="init"/>
        </dgm:presLayoutVars>
      </dgm:prSet>
      <dgm:spPr/>
    </dgm:pt>
    <dgm:pt modelId="{30D5421C-91F8-48AE-AE96-67231C99C91B}" type="pres">
      <dgm:prSet presAssocID="{B4225C74-CFD6-450C-8F09-4A75EB0CB1DA}" presName="rootComposite1" presStyleCnt="0"/>
      <dgm:spPr/>
    </dgm:pt>
    <dgm:pt modelId="{A89CCD41-7CB3-41BD-AA2E-2BD6C13FBFDA}" type="pres">
      <dgm:prSet presAssocID="{B4225C74-CFD6-450C-8F09-4A75EB0CB1DA}" presName="rootText1" presStyleLbl="node0" presStyleIdx="0" presStyleCnt="1">
        <dgm:presLayoutVars>
          <dgm:chPref val="3"/>
        </dgm:presLayoutVars>
      </dgm:prSet>
      <dgm:spPr/>
      <dgm:t>
        <a:bodyPr/>
        <a:lstStyle/>
        <a:p>
          <a:endParaRPr lang="en-US"/>
        </a:p>
      </dgm:t>
    </dgm:pt>
    <dgm:pt modelId="{990A3F28-C7C0-4655-AE41-419700B4D7FB}" type="pres">
      <dgm:prSet presAssocID="{B4225C74-CFD6-450C-8F09-4A75EB0CB1DA}" presName="rootConnector1" presStyleLbl="node1" presStyleIdx="0" presStyleCnt="0"/>
      <dgm:spPr/>
      <dgm:t>
        <a:bodyPr/>
        <a:lstStyle/>
        <a:p>
          <a:endParaRPr lang="en-US"/>
        </a:p>
      </dgm:t>
    </dgm:pt>
    <dgm:pt modelId="{0E65E611-35C2-4AC6-83AB-CD546C02CA17}" type="pres">
      <dgm:prSet presAssocID="{B4225C74-CFD6-450C-8F09-4A75EB0CB1DA}" presName="hierChild2" presStyleCnt="0"/>
      <dgm:spPr/>
    </dgm:pt>
    <dgm:pt modelId="{8982AE94-1BA7-4401-948F-F8648F088C70}" type="pres">
      <dgm:prSet presAssocID="{B4225C74-CFD6-450C-8F09-4A75EB0CB1DA}" presName="hierChild3" presStyleCnt="0"/>
      <dgm:spPr/>
    </dgm:pt>
    <dgm:pt modelId="{BC049BC2-CDA1-4CFA-9560-C1606F175DE2}" type="pres">
      <dgm:prSet presAssocID="{E08B1346-4F1B-4368-9ADE-EE52BDC3F40D}" presName="Name111" presStyleLbl="parChTrans1D2" presStyleIdx="0" presStyleCnt="2"/>
      <dgm:spPr/>
      <dgm:t>
        <a:bodyPr/>
        <a:lstStyle/>
        <a:p>
          <a:endParaRPr lang="en-US"/>
        </a:p>
      </dgm:t>
    </dgm:pt>
    <dgm:pt modelId="{2ED72A6A-EA43-4D74-A92F-44A16C83CA3F}" type="pres">
      <dgm:prSet presAssocID="{3786865C-C732-4ABD-A80D-A1428845F2BF}" presName="hierRoot3" presStyleCnt="0">
        <dgm:presLayoutVars>
          <dgm:hierBranch val="init"/>
        </dgm:presLayoutVars>
      </dgm:prSet>
      <dgm:spPr/>
    </dgm:pt>
    <dgm:pt modelId="{A36C59A7-5CB2-4475-A9A2-F0075856AC9C}" type="pres">
      <dgm:prSet presAssocID="{3786865C-C732-4ABD-A80D-A1428845F2BF}" presName="rootComposite3" presStyleCnt="0"/>
      <dgm:spPr/>
    </dgm:pt>
    <dgm:pt modelId="{FAE04561-3DE9-4B2E-BA1B-A89B7F0C7E6D}" type="pres">
      <dgm:prSet presAssocID="{3786865C-C732-4ABD-A80D-A1428845F2BF}" presName="rootText3" presStyleLbl="asst1" presStyleIdx="0" presStyleCnt="6">
        <dgm:presLayoutVars>
          <dgm:chPref val="3"/>
        </dgm:presLayoutVars>
      </dgm:prSet>
      <dgm:spPr/>
      <dgm:t>
        <a:bodyPr/>
        <a:lstStyle/>
        <a:p>
          <a:endParaRPr lang="en-US"/>
        </a:p>
      </dgm:t>
    </dgm:pt>
    <dgm:pt modelId="{60AC9A06-1E71-4E9E-BB12-D48E6DFA2ED9}" type="pres">
      <dgm:prSet presAssocID="{3786865C-C732-4ABD-A80D-A1428845F2BF}" presName="rootConnector3" presStyleLbl="asst1" presStyleIdx="0" presStyleCnt="6"/>
      <dgm:spPr/>
      <dgm:t>
        <a:bodyPr/>
        <a:lstStyle/>
        <a:p>
          <a:endParaRPr lang="en-US"/>
        </a:p>
      </dgm:t>
    </dgm:pt>
    <dgm:pt modelId="{2D99B02D-7C9D-4576-96C1-40B7FDF9CDC4}" type="pres">
      <dgm:prSet presAssocID="{3786865C-C732-4ABD-A80D-A1428845F2BF}" presName="hierChild6" presStyleCnt="0"/>
      <dgm:spPr/>
    </dgm:pt>
    <dgm:pt modelId="{D0B29519-F4D8-4E82-BADE-A6968E9F518A}" type="pres">
      <dgm:prSet presAssocID="{3786865C-C732-4ABD-A80D-A1428845F2BF}" presName="hierChild7" presStyleCnt="0"/>
      <dgm:spPr/>
    </dgm:pt>
    <dgm:pt modelId="{C6368CCC-B5D7-4E32-9014-1D26C4E57D6F}" type="pres">
      <dgm:prSet presAssocID="{E710D530-F1DD-468B-8275-E4EC33C29B3E}" presName="Name111" presStyleLbl="parChTrans1D3" presStyleIdx="0" presStyleCnt="4"/>
      <dgm:spPr/>
      <dgm:t>
        <a:bodyPr/>
        <a:lstStyle/>
        <a:p>
          <a:endParaRPr lang="en-US"/>
        </a:p>
      </dgm:t>
    </dgm:pt>
    <dgm:pt modelId="{1680705D-64E0-4A65-9429-D5FC7F2037A7}" type="pres">
      <dgm:prSet presAssocID="{79016FA4-D62B-41E9-BB20-84C15C90FE96}" presName="hierRoot3" presStyleCnt="0">
        <dgm:presLayoutVars>
          <dgm:hierBranch val="init"/>
        </dgm:presLayoutVars>
      </dgm:prSet>
      <dgm:spPr/>
    </dgm:pt>
    <dgm:pt modelId="{9AD3CDD3-D01A-4F21-B101-973A4CBD3076}" type="pres">
      <dgm:prSet presAssocID="{79016FA4-D62B-41E9-BB20-84C15C90FE96}" presName="rootComposite3" presStyleCnt="0"/>
      <dgm:spPr/>
    </dgm:pt>
    <dgm:pt modelId="{6A5DDF34-C8D0-464F-95D1-EBBBB08540A3}" type="pres">
      <dgm:prSet presAssocID="{79016FA4-D62B-41E9-BB20-84C15C90FE96}" presName="rootText3" presStyleLbl="asst1" presStyleIdx="1" presStyleCnt="6">
        <dgm:presLayoutVars>
          <dgm:chPref val="3"/>
        </dgm:presLayoutVars>
      </dgm:prSet>
      <dgm:spPr/>
      <dgm:t>
        <a:bodyPr/>
        <a:lstStyle/>
        <a:p>
          <a:endParaRPr lang="en-US"/>
        </a:p>
      </dgm:t>
    </dgm:pt>
    <dgm:pt modelId="{686CBF98-81DC-4964-A606-A11CDF4A87A7}" type="pres">
      <dgm:prSet presAssocID="{79016FA4-D62B-41E9-BB20-84C15C90FE96}" presName="rootConnector3" presStyleLbl="asst1" presStyleIdx="1" presStyleCnt="6"/>
      <dgm:spPr/>
      <dgm:t>
        <a:bodyPr/>
        <a:lstStyle/>
        <a:p>
          <a:endParaRPr lang="en-US"/>
        </a:p>
      </dgm:t>
    </dgm:pt>
    <dgm:pt modelId="{43C3ED87-FFBA-481F-9D38-BB5012575ABD}" type="pres">
      <dgm:prSet presAssocID="{79016FA4-D62B-41E9-BB20-84C15C90FE96}" presName="hierChild6" presStyleCnt="0"/>
      <dgm:spPr/>
    </dgm:pt>
    <dgm:pt modelId="{81A58862-335F-49C2-9DE9-05629CCAE767}" type="pres">
      <dgm:prSet presAssocID="{79016FA4-D62B-41E9-BB20-84C15C90FE96}" presName="hierChild7" presStyleCnt="0"/>
      <dgm:spPr/>
    </dgm:pt>
    <dgm:pt modelId="{565CA4AD-AF1B-4AE7-9A8D-5D56A06E9BB6}" type="pres">
      <dgm:prSet presAssocID="{BF85AFDA-0357-4FB6-A445-C4FDDCC2E578}" presName="Name111" presStyleLbl="parChTrans1D3" presStyleIdx="1" presStyleCnt="4"/>
      <dgm:spPr/>
      <dgm:t>
        <a:bodyPr/>
        <a:lstStyle/>
        <a:p>
          <a:endParaRPr lang="en-US"/>
        </a:p>
      </dgm:t>
    </dgm:pt>
    <dgm:pt modelId="{DDC3EF91-5DB9-40FC-936D-C604B8174878}" type="pres">
      <dgm:prSet presAssocID="{840C70CB-A469-4887-ADB3-37B5EAF565F4}" presName="hierRoot3" presStyleCnt="0">
        <dgm:presLayoutVars>
          <dgm:hierBranch val="init"/>
        </dgm:presLayoutVars>
      </dgm:prSet>
      <dgm:spPr/>
    </dgm:pt>
    <dgm:pt modelId="{44649086-EDE4-4FBE-ACFB-B0E39D5AF98A}" type="pres">
      <dgm:prSet presAssocID="{840C70CB-A469-4887-ADB3-37B5EAF565F4}" presName="rootComposite3" presStyleCnt="0"/>
      <dgm:spPr/>
    </dgm:pt>
    <dgm:pt modelId="{622E2A15-2BA9-41E7-9469-E71AD58F2558}" type="pres">
      <dgm:prSet presAssocID="{840C70CB-A469-4887-ADB3-37B5EAF565F4}" presName="rootText3" presStyleLbl="asst1" presStyleIdx="2" presStyleCnt="6">
        <dgm:presLayoutVars>
          <dgm:chPref val="3"/>
        </dgm:presLayoutVars>
      </dgm:prSet>
      <dgm:spPr/>
      <dgm:t>
        <a:bodyPr/>
        <a:lstStyle/>
        <a:p>
          <a:endParaRPr lang="en-US"/>
        </a:p>
      </dgm:t>
    </dgm:pt>
    <dgm:pt modelId="{A3008F19-8F37-4295-A995-BBC7F35294B8}" type="pres">
      <dgm:prSet presAssocID="{840C70CB-A469-4887-ADB3-37B5EAF565F4}" presName="rootConnector3" presStyleLbl="asst1" presStyleIdx="2" presStyleCnt="6"/>
      <dgm:spPr/>
      <dgm:t>
        <a:bodyPr/>
        <a:lstStyle/>
        <a:p>
          <a:endParaRPr lang="en-US"/>
        </a:p>
      </dgm:t>
    </dgm:pt>
    <dgm:pt modelId="{5C07E431-DBF3-43A4-AF6E-0C81033ED34A}" type="pres">
      <dgm:prSet presAssocID="{840C70CB-A469-4887-ADB3-37B5EAF565F4}" presName="hierChild6" presStyleCnt="0"/>
      <dgm:spPr/>
    </dgm:pt>
    <dgm:pt modelId="{710F3C18-5F67-4FF2-A65F-F35751A3CEC1}" type="pres">
      <dgm:prSet presAssocID="{840C70CB-A469-4887-ADB3-37B5EAF565F4}" presName="hierChild7" presStyleCnt="0"/>
      <dgm:spPr/>
    </dgm:pt>
    <dgm:pt modelId="{788FD2AC-9CE0-49DA-A599-1EBAFC17E3CC}" type="pres">
      <dgm:prSet presAssocID="{23A3465C-F6D9-4426-8E0F-F7C15A88A594}" presName="Name111" presStyleLbl="parChTrans1D2" presStyleIdx="1" presStyleCnt="2"/>
      <dgm:spPr/>
      <dgm:t>
        <a:bodyPr/>
        <a:lstStyle/>
        <a:p>
          <a:endParaRPr lang="en-US"/>
        </a:p>
      </dgm:t>
    </dgm:pt>
    <dgm:pt modelId="{81566B0E-0EFE-4875-A230-EEA3FF3B6E2C}" type="pres">
      <dgm:prSet presAssocID="{43E8014C-7874-49E9-87CC-29672B96EEB3}" presName="hierRoot3" presStyleCnt="0">
        <dgm:presLayoutVars>
          <dgm:hierBranch val="init"/>
        </dgm:presLayoutVars>
      </dgm:prSet>
      <dgm:spPr/>
    </dgm:pt>
    <dgm:pt modelId="{A823AE9F-B4E0-4751-A082-4B7057AB0972}" type="pres">
      <dgm:prSet presAssocID="{43E8014C-7874-49E9-87CC-29672B96EEB3}" presName="rootComposite3" presStyleCnt="0"/>
      <dgm:spPr/>
    </dgm:pt>
    <dgm:pt modelId="{40559646-6BDA-4252-A776-02BB84CF7E58}" type="pres">
      <dgm:prSet presAssocID="{43E8014C-7874-49E9-87CC-29672B96EEB3}" presName="rootText3" presStyleLbl="asst1" presStyleIdx="3" presStyleCnt="6">
        <dgm:presLayoutVars>
          <dgm:chPref val="3"/>
        </dgm:presLayoutVars>
      </dgm:prSet>
      <dgm:spPr/>
      <dgm:t>
        <a:bodyPr/>
        <a:lstStyle/>
        <a:p>
          <a:endParaRPr lang="en-US"/>
        </a:p>
      </dgm:t>
    </dgm:pt>
    <dgm:pt modelId="{A4AF8286-75E4-45C7-90B0-D4ABD2CEFFBA}" type="pres">
      <dgm:prSet presAssocID="{43E8014C-7874-49E9-87CC-29672B96EEB3}" presName="rootConnector3" presStyleLbl="asst1" presStyleIdx="3" presStyleCnt="6"/>
      <dgm:spPr/>
      <dgm:t>
        <a:bodyPr/>
        <a:lstStyle/>
        <a:p>
          <a:endParaRPr lang="en-US"/>
        </a:p>
      </dgm:t>
    </dgm:pt>
    <dgm:pt modelId="{27C3077A-0095-41A3-868B-51DA59C36B36}" type="pres">
      <dgm:prSet presAssocID="{43E8014C-7874-49E9-87CC-29672B96EEB3}" presName="hierChild6" presStyleCnt="0"/>
      <dgm:spPr/>
    </dgm:pt>
    <dgm:pt modelId="{C70CE6DD-58BC-460B-A57D-3742CE74F012}" type="pres">
      <dgm:prSet presAssocID="{43E8014C-7874-49E9-87CC-29672B96EEB3}" presName="hierChild7" presStyleCnt="0"/>
      <dgm:spPr/>
    </dgm:pt>
    <dgm:pt modelId="{1EBA4AC0-BDA2-4CD0-BCD7-C825BC6AFE28}" type="pres">
      <dgm:prSet presAssocID="{EF004875-0A8D-4783-AD96-02594BB1E9DE}" presName="Name111" presStyleLbl="parChTrans1D3" presStyleIdx="2" presStyleCnt="4"/>
      <dgm:spPr/>
      <dgm:t>
        <a:bodyPr/>
        <a:lstStyle/>
        <a:p>
          <a:endParaRPr lang="en-US"/>
        </a:p>
      </dgm:t>
    </dgm:pt>
    <dgm:pt modelId="{0F5AE169-04F9-4677-9FFB-E7DB1667A306}" type="pres">
      <dgm:prSet presAssocID="{C02D9F3D-DF35-49FB-9D0D-D64152ED0480}" presName="hierRoot3" presStyleCnt="0">
        <dgm:presLayoutVars>
          <dgm:hierBranch val="init"/>
        </dgm:presLayoutVars>
      </dgm:prSet>
      <dgm:spPr/>
    </dgm:pt>
    <dgm:pt modelId="{884B24FB-DA0F-48B5-9628-045B158D2835}" type="pres">
      <dgm:prSet presAssocID="{C02D9F3D-DF35-49FB-9D0D-D64152ED0480}" presName="rootComposite3" presStyleCnt="0"/>
      <dgm:spPr/>
    </dgm:pt>
    <dgm:pt modelId="{E9A85904-7311-4284-A7F6-FB75AB6455E8}" type="pres">
      <dgm:prSet presAssocID="{C02D9F3D-DF35-49FB-9D0D-D64152ED0480}" presName="rootText3" presStyleLbl="asst1" presStyleIdx="4" presStyleCnt="6">
        <dgm:presLayoutVars>
          <dgm:chPref val="3"/>
        </dgm:presLayoutVars>
      </dgm:prSet>
      <dgm:spPr/>
      <dgm:t>
        <a:bodyPr/>
        <a:lstStyle/>
        <a:p>
          <a:endParaRPr lang="en-US"/>
        </a:p>
      </dgm:t>
    </dgm:pt>
    <dgm:pt modelId="{D25E619A-4445-4B5F-88D8-1F56C4284889}" type="pres">
      <dgm:prSet presAssocID="{C02D9F3D-DF35-49FB-9D0D-D64152ED0480}" presName="rootConnector3" presStyleLbl="asst1" presStyleIdx="4" presStyleCnt="6"/>
      <dgm:spPr/>
      <dgm:t>
        <a:bodyPr/>
        <a:lstStyle/>
        <a:p>
          <a:endParaRPr lang="en-US"/>
        </a:p>
      </dgm:t>
    </dgm:pt>
    <dgm:pt modelId="{73393F80-6FCA-40EE-B3F8-223E74C54AC2}" type="pres">
      <dgm:prSet presAssocID="{C02D9F3D-DF35-49FB-9D0D-D64152ED0480}" presName="hierChild6" presStyleCnt="0"/>
      <dgm:spPr/>
    </dgm:pt>
    <dgm:pt modelId="{ADAEA514-63E9-481A-B1C3-D39480C3DE3E}" type="pres">
      <dgm:prSet presAssocID="{C02D9F3D-DF35-49FB-9D0D-D64152ED0480}" presName="hierChild7" presStyleCnt="0"/>
      <dgm:spPr/>
    </dgm:pt>
    <dgm:pt modelId="{16AAD639-D84F-4F5F-942C-B89A3E510401}" type="pres">
      <dgm:prSet presAssocID="{C8B04097-BF7A-4135-A548-57F212DE10D0}" presName="Name111" presStyleLbl="parChTrans1D3" presStyleIdx="3" presStyleCnt="4"/>
      <dgm:spPr/>
      <dgm:t>
        <a:bodyPr/>
        <a:lstStyle/>
        <a:p>
          <a:endParaRPr lang="en-US"/>
        </a:p>
      </dgm:t>
    </dgm:pt>
    <dgm:pt modelId="{201DDD0F-AA03-4B33-93AE-3117DA13718A}" type="pres">
      <dgm:prSet presAssocID="{41BDFBEA-2618-49B8-8C56-F5C512294BA1}" presName="hierRoot3" presStyleCnt="0">
        <dgm:presLayoutVars>
          <dgm:hierBranch val="init"/>
        </dgm:presLayoutVars>
      </dgm:prSet>
      <dgm:spPr/>
    </dgm:pt>
    <dgm:pt modelId="{AB03F54B-188B-44BB-A675-2C7123828A97}" type="pres">
      <dgm:prSet presAssocID="{41BDFBEA-2618-49B8-8C56-F5C512294BA1}" presName="rootComposite3" presStyleCnt="0"/>
      <dgm:spPr/>
    </dgm:pt>
    <dgm:pt modelId="{A5D3EA3A-AA7C-46EA-92D4-35775A71B6A5}" type="pres">
      <dgm:prSet presAssocID="{41BDFBEA-2618-49B8-8C56-F5C512294BA1}" presName="rootText3" presStyleLbl="asst1" presStyleIdx="5" presStyleCnt="6">
        <dgm:presLayoutVars>
          <dgm:chPref val="3"/>
        </dgm:presLayoutVars>
      </dgm:prSet>
      <dgm:spPr/>
      <dgm:t>
        <a:bodyPr/>
        <a:lstStyle/>
        <a:p>
          <a:endParaRPr lang="en-US"/>
        </a:p>
      </dgm:t>
    </dgm:pt>
    <dgm:pt modelId="{CDDF7DCE-3675-4B28-B602-2CBCA4C6FB3F}" type="pres">
      <dgm:prSet presAssocID="{41BDFBEA-2618-49B8-8C56-F5C512294BA1}" presName="rootConnector3" presStyleLbl="asst1" presStyleIdx="5" presStyleCnt="6"/>
      <dgm:spPr/>
      <dgm:t>
        <a:bodyPr/>
        <a:lstStyle/>
        <a:p>
          <a:endParaRPr lang="en-US"/>
        </a:p>
      </dgm:t>
    </dgm:pt>
    <dgm:pt modelId="{C068DC83-EC71-4A18-B7DD-31D721F83B68}" type="pres">
      <dgm:prSet presAssocID="{41BDFBEA-2618-49B8-8C56-F5C512294BA1}" presName="hierChild6" presStyleCnt="0"/>
      <dgm:spPr/>
    </dgm:pt>
    <dgm:pt modelId="{844BED83-0F29-41CB-B793-D0002AF16F6E}" type="pres">
      <dgm:prSet presAssocID="{41BDFBEA-2618-49B8-8C56-F5C512294BA1}" presName="hierChild7" presStyleCnt="0"/>
      <dgm:spPr/>
    </dgm:pt>
  </dgm:ptLst>
  <dgm:cxnLst>
    <dgm:cxn modelId="{911632AB-D949-4970-A07B-A6FA0E18BBF9}" type="presOf" srcId="{41BDFBEA-2618-49B8-8C56-F5C512294BA1}" destId="{A5D3EA3A-AA7C-46EA-92D4-35775A71B6A5}" srcOrd="0" destOrd="0" presId="urn:microsoft.com/office/officeart/2005/8/layout/orgChart1"/>
    <dgm:cxn modelId="{1E0750B7-38CB-4974-B8D7-BD12A821B2B9}" srcId="{B4225C74-CFD6-450C-8F09-4A75EB0CB1DA}" destId="{3786865C-C732-4ABD-A80D-A1428845F2BF}" srcOrd="0" destOrd="0" parTransId="{E08B1346-4F1B-4368-9ADE-EE52BDC3F40D}" sibTransId="{103CCE92-4394-49C2-A7BC-7A5FAE18B422}"/>
    <dgm:cxn modelId="{84C3AD00-D5B2-486D-B836-4E14402F3959}" type="presOf" srcId="{C8B04097-BF7A-4135-A548-57F212DE10D0}" destId="{16AAD639-D84F-4F5F-942C-B89A3E510401}" srcOrd="0" destOrd="0" presId="urn:microsoft.com/office/officeart/2005/8/layout/orgChart1"/>
    <dgm:cxn modelId="{70FEBD4F-197F-4991-99E3-083ADD032FF1}" srcId="{3786865C-C732-4ABD-A80D-A1428845F2BF}" destId="{840C70CB-A469-4887-ADB3-37B5EAF565F4}" srcOrd="1" destOrd="0" parTransId="{BF85AFDA-0357-4FB6-A445-C4FDDCC2E578}" sibTransId="{348F5DD6-C7CD-4898-AC44-11E0CA29D44F}"/>
    <dgm:cxn modelId="{6F1B38AB-A7C0-4299-A49A-A42898E717CF}" type="presOf" srcId="{B4225C74-CFD6-450C-8F09-4A75EB0CB1DA}" destId="{990A3F28-C7C0-4655-AE41-419700B4D7FB}" srcOrd="1" destOrd="0" presId="urn:microsoft.com/office/officeart/2005/8/layout/orgChart1"/>
    <dgm:cxn modelId="{8F0B7EF9-D77B-415C-9FB4-606C07584073}" type="presOf" srcId="{BF85AFDA-0357-4FB6-A445-C4FDDCC2E578}" destId="{565CA4AD-AF1B-4AE7-9A8D-5D56A06E9BB6}" srcOrd="0" destOrd="0" presId="urn:microsoft.com/office/officeart/2005/8/layout/orgChart1"/>
    <dgm:cxn modelId="{F51F73C8-70CF-4D94-88C8-E5E9E2A96489}" type="presOf" srcId="{3786865C-C732-4ABD-A80D-A1428845F2BF}" destId="{FAE04561-3DE9-4B2E-BA1B-A89B7F0C7E6D}" srcOrd="0" destOrd="0" presId="urn:microsoft.com/office/officeart/2005/8/layout/orgChart1"/>
    <dgm:cxn modelId="{C6C70727-8C7D-467E-8B7D-320EB3E33860}" type="presOf" srcId="{C02D9F3D-DF35-49FB-9D0D-D64152ED0480}" destId="{E9A85904-7311-4284-A7F6-FB75AB6455E8}" srcOrd="0" destOrd="0" presId="urn:microsoft.com/office/officeart/2005/8/layout/orgChart1"/>
    <dgm:cxn modelId="{4EFFCB60-D74E-41E8-91A9-7FFB6B1F9390}" type="presOf" srcId="{EF004875-0A8D-4783-AD96-02594BB1E9DE}" destId="{1EBA4AC0-BDA2-4CD0-BCD7-C825BC6AFE28}" srcOrd="0" destOrd="0" presId="urn:microsoft.com/office/officeart/2005/8/layout/orgChart1"/>
    <dgm:cxn modelId="{277894C2-B2ED-4568-A259-739D2DA404D6}" type="presOf" srcId="{23A3465C-F6D9-4426-8E0F-F7C15A88A594}" destId="{788FD2AC-9CE0-49DA-A599-1EBAFC17E3CC}" srcOrd="0" destOrd="0" presId="urn:microsoft.com/office/officeart/2005/8/layout/orgChart1"/>
    <dgm:cxn modelId="{221BBEC3-12E3-4A13-92E4-9C8C2FDBEAA3}" type="presOf" srcId="{41BDFBEA-2618-49B8-8C56-F5C512294BA1}" destId="{CDDF7DCE-3675-4B28-B602-2CBCA4C6FB3F}" srcOrd="1" destOrd="0" presId="urn:microsoft.com/office/officeart/2005/8/layout/orgChart1"/>
    <dgm:cxn modelId="{822144C3-996A-4595-81F6-4C8EC0182EB8}" type="presOf" srcId="{79016FA4-D62B-41E9-BB20-84C15C90FE96}" destId="{686CBF98-81DC-4964-A606-A11CDF4A87A7}" srcOrd="1" destOrd="0" presId="urn:microsoft.com/office/officeart/2005/8/layout/orgChart1"/>
    <dgm:cxn modelId="{E09910B5-757F-45F9-9461-C28D17E5AFF6}" type="presOf" srcId="{E710D530-F1DD-468B-8275-E4EC33C29B3E}" destId="{C6368CCC-B5D7-4E32-9014-1D26C4E57D6F}" srcOrd="0" destOrd="0" presId="urn:microsoft.com/office/officeart/2005/8/layout/orgChart1"/>
    <dgm:cxn modelId="{CEF3A906-CBC4-43B5-8F8D-37FE0E675A60}" type="presOf" srcId="{840C70CB-A469-4887-ADB3-37B5EAF565F4}" destId="{622E2A15-2BA9-41E7-9469-E71AD58F2558}" srcOrd="0" destOrd="0" presId="urn:microsoft.com/office/officeart/2005/8/layout/orgChart1"/>
    <dgm:cxn modelId="{C085657F-BDC4-45EE-A233-BC453DA9C4C3}" type="presOf" srcId="{4284F2DE-E074-4F20-8058-1BF670502126}" destId="{72C31B02-7529-4F86-BD09-A6D6F0789CB8}" srcOrd="0" destOrd="0" presId="urn:microsoft.com/office/officeart/2005/8/layout/orgChart1"/>
    <dgm:cxn modelId="{5C958691-A8A1-4015-A9A9-625121411289}" srcId="{4284F2DE-E074-4F20-8058-1BF670502126}" destId="{B4225C74-CFD6-450C-8F09-4A75EB0CB1DA}" srcOrd="0" destOrd="0" parTransId="{AFB47B7E-37A4-466B-A9A9-F5EB64C39F58}" sibTransId="{F7DC05BF-ACD7-4BE0-AC5D-3F740B746400}"/>
    <dgm:cxn modelId="{578F2C03-F3E6-4AA7-84B5-8EADC3476D0E}" srcId="{43E8014C-7874-49E9-87CC-29672B96EEB3}" destId="{C02D9F3D-DF35-49FB-9D0D-D64152ED0480}" srcOrd="0" destOrd="0" parTransId="{EF004875-0A8D-4783-AD96-02594BB1E9DE}" sibTransId="{AD505A39-765E-4614-9C87-FB8FD358B400}"/>
    <dgm:cxn modelId="{026A6AAA-3371-48DE-A4FA-5D361F50B7A1}" type="presOf" srcId="{43E8014C-7874-49E9-87CC-29672B96EEB3}" destId="{A4AF8286-75E4-45C7-90B0-D4ABD2CEFFBA}" srcOrd="1" destOrd="0" presId="urn:microsoft.com/office/officeart/2005/8/layout/orgChart1"/>
    <dgm:cxn modelId="{8D7CD8A4-C219-4F44-8379-73C6EB85F3FC}" type="presOf" srcId="{43E8014C-7874-49E9-87CC-29672B96EEB3}" destId="{40559646-6BDA-4252-A776-02BB84CF7E58}" srcOrd="0" destOrd="0" presId="urn:microsoft.com/office/officeart/2005/8/layout/orgChart1"/>
    <dgm:cxn modelId="{51D2196F-C695-40A0-B9F2-05019C93A2FB}" srcId="{B4225C74-CFD6-450C-8F09-4A75EB0CB1DA}" destId="{43E8014C-7874-49E9-87CC-29672B96EEB3}" srcOrd="1" destOrd="0" parTransId="{23A3465C-F6D9-4426-8E0F-F7C15A88A594}" sibTransId="{FD059C0C-D0EA-44A2-8CC9-151EEC08EC25}"/>
    <dgm:cxn modelId="{27DFE83E-2070-4B25-A682-29E5F280C771}" srcId="{43E8014C-7874-49E9-87CC-29672B96EEB3}" destId="{41BDFBEA-2618-49B8-8C56-F5C512294BA1}" srcOrd="1" destOrd="0" parTransId="{C8B04097-BF7A-4135-A548-57F212DE10D0}" sibTransId="{CBFAF446-280D-4598-BCDA-011CF1E6A78B}"/>
    <dgm:cxn modelId="{A07BB3EB-7213-4783-B444-A7E27A95C54C}" type="presOf" srcId="{3786865C-C732-4ABD-A80D-A1428845F2BF}" destId="{60AC9A06-1E71-4E9E-BB12-D48E6DFA2ED9}" srcOrd="1" destOrd="0" presId="urn:microsoft.com/office/officeart/2005/8/layout/orgChart1"/>
    <dgm:cxn modelId="{58F0B290-B510-469F-B445-EDCB28B9DF8B}" type="presOf" srcId="{B4225C74-CFD6-450C-8F09-4A75EB0CB1DA}" destId="{A89CCD41-7CB3-41BD-AA2E-2BD6C13FBFDA}" srcOrd="0" destOrd="0" presId="urn:microsoft.com/office/officeart/2005/8/layout/orgChart1"/>
    <dgm:cxn modelId="{327410D5-D4F5-44F5-B9D9-8AEF6A0FCE99}" type="presOf" srcId="{79016FA4-D62B-41E9-BB20-84C15C90FE96}" destId="{6A5DDF34-C8D0-464F-95D1-EBBBB08540A3}" srcOrd="0" destOrd="0" presId="urn:microsoft.com/office/officeart/2005/8/layout/orgChart1"/>
    <dgm:cxn modelId="{E4DED8DA-0359-4436-B7F7-D5F15956A0E2}" srcId="{3786865C-C732-4ABD-A80D-A1428845F2BF}" destId="{79016FA4-D62B-41E9-BB20-84C15C90FE96}" srcOrd="0" destOrd="0" parTransId="{E710D530-F1DD-468B-8275-E4EC33C29B3E}" sibTransId="{739657A3-A224-4A61-B990-6A8A58B2E5FF}"/>
    <dgm:cxn modelId="{E96EE02E-08C1-43ED-8200-97E0806A2E4C}" type="presOf" srcId="{E08B1346-4F1B-4368-9ADE-EE52BDC3F40D}" destId="{BC049BC2-CDA1-4CFA-9560-C1606F175DE2}" srcOrd="0" destOrd="0" presId="urn:microsoft.com/office/officeart/2005/8/layout/orgChart1"/>
    <dgm:cxn modelId="{81C45987-3A50-4946-9F2E-C872B0E19C12}" type="presOf" srcId="{C02D9F3D-DF35-49FB-9D0D-D64152ED0480}" destId="{D25E619A-4445-4B5F-88D8-1F56C4284889}" srcOrd="1" destOrd="0" presId="urn:microsoft.com/office/officeart/2005/8/layout/orgChart1"/>
    <dgm:cxn modelId="{6A967293-8BE9-417A-8E5F-F62A1FD76DD8}" type="presOf" srcId="{840C70CB-A469-4887-ADB3-37B5EAF565F4}" destId="{A3008F19-8F37-4295-A995-BBC7F35294B8}" srcOrd="1" destOrd="0" presId="urn:microsoft.com/office/officeart/2005/8/layout/orgChart1"/>
    <dgm:cxn modelId="{A955D8A7-A45F-4865-95AC-6D4A1FE58E97}" type="presParOf" srcId="{72C31B02-7529-4F86-BD09-A6D6F0789CB8}" destId="{CE2E26EC-1C3D-41D0-A253-997841B56A23}" srcOrd="0" destOrd="0" presId="urn:microsoft.com/office/officeart/2005/8/layout/orgChart1"/>
    <dgm:cxn modelId="{4EE3ECD6-202D-4BD3-89BD-A1A35780893D}" type="presParOf" srcId="{CE2E26EC-1C3D-41D0-A253-997841B56A23}" destId="{30D5421C-91F8-48AE-AE96-67231C99C91B}" srcOrd="0" destOrd="0" presId="urn:microsoft.com/office/officeart/2005/8/layout/orgChart1"/>
    <dgm:cxn modelId="{D4013CB7-9E2C-499F-ABDD-F8EED90CF7B5}" type="presParOf" srcId="{30D5421C-91F8-48AE-AE96-67231C99C91B}" destId="{A89CCD41-7CB3-41BD-AA2E-2BD6C13FBFDA}" srcOrd="0" destOrd="0" presId="urn:microsoft.com/office/officeart/2005/8/layout/orgChart1"/>
    <dgm:cxn modelId="{A103760E-ABE1-4D37-880F-B554B2BBE2B1}" type="presParOf" srcId="{30D5421C-91F8-48AE-AE96-67231C99C91B}" destId="{990A3F28-C7C0-4655-AE41-419700B4D7FB}" srcOrd="1" destOrd="0" presId="urn:microsoft.com/office/officeart/2005/8/layout/orgChart1"/>
    <dgm:cxn modelId="{84D85D4A-2A95-42D4-9FD2-3916D8CB8882}" type="presParOf" srcId="{CE2E26EC-1C3D-41D0-A253-997841B56A23}" destId="{0E65E611-35C2-4AC6-83AB-CD546C02CA17}" srcOrd="1" destOrd="0" presId="urn:microsoft.com/office/officeart/2005/8/layout/orgChart1"/>
    <dgm:cxn modelId="{C26F104B-AC09-4440-BDAE-DB6906AE0244}" type="presParOf" srcId="{CE2E26EC-1C3D-41D0-A253-997841B56A23}" destId="{8982AE94-1BA7-4401-948F-F8648F088C70}" srcOrd="2" destOrd="0" presId="urn:microsoft.com/office/officeart/2005/8/layout/orgChart1"/>
    <dgm:cxn modelId="{EBF26687-AF8D-40E4-BE06-C97183DAA238}" type="presParOf" srcId="{8982AE94-1BA7-4401-948F-F8648F088C70}" destId="{BC049BC2-CDA1-4CFA-9560-C1606F175DE2}" srcOrd="0" destOrd="0" presId="urn:microsoft.com/office/officeart/2005/8/layout/orgChart1"/>
    <dgm:cxn modelId="{A7A168BB-BF21-422E-BA5F-601623C11E48}" type="presParOf" srcId="{8982AE94-1BA7-4401-948F-F8648F088C70}" destId="{2ED72A6A-EA43-4D74-A92F-44A16C83CA3F}" srcOrd="1" destOrd="0" presId="urn:microsoft.com/office/officeart/2005/8/layout/orgChart1"/>
    <dgm:cxn modelId="{EFA7073E-741D-4500-814E-726A5F2F7CA2}" type="presParOf" srcId="{2ED72A6A-EA43-4D74-A92F-44A16C83CA3F}" destId="{A36C59A7-5CB2-4475-A9A2-F0075856AC9C}" srcOrd="0" destOrd="0" presId="urn:microsoft.com/office/officeart/2005/8/layout/orgChart1"/>
    <dgm:cxn modelId="{7F74EF6A-4F48-427D-A833-E4EFFB61A7C1}" type="presParOf" srcId="{A36C59A7-5CB2-4475-A9A2-F0075856AC9C}" destId="{FAE04561-3DE9-4B2E-BA1B-A89B7F0C7E6D}" srcOrd="0" destOrd="0" presId="urn:microsoft.com/office/officeart/2005/8/layout/orgChart1"/>
    <dgm:cxn modelId="{0EEF6E7B-0A21-4409-8434-C2F0C93664BE}" type="presParOf" srcId="{A36C59A7-5CB2-4475-A9A2-F0075856AC9C}" destId="{60AC9A06-1E71-4E9E-BB12-D48E6DFA2ED9}" srcOrd="1" destOrd="0" presId="urn:microsoft.com/office/officeart/2005/8/layout/orgChart1"/>
    <dgm:cxn modelId="{3CC4C64A-E2C8-41C1-9D7B-59AB349F1D24}" type="presParOf" srcId="{2ED72A6A-EA43-4D74-A92F-44A16C83CA3F}" destId="{2D99B02D-7C9D-4576-96C1-40B7FDF9CDC4}" srcOrd="1" destOrd="0" presId="urn:microsoft.com/office/officeart/2005/8/layout/orgChart1"/>
    <dgm:cxn modelId="{C94C0F56-E6FF-4B3F-AEE6-56DA397C2F4A}" type="presParOf" srcId="{2ED72A6A-EA43-4D74-A92F-44A16C83CA3F}" destId="{D0B29519-F4D8-4E82-BADE-A6968E9F518A}" srcOrd="2" destOrd="0" presId="urn:microsoft.com/office/officeart/2005/8/layout/orgChart1"/>
    <dgm:cxn modelId="{3AF3D37C-826E-4258-B517-AA1FE569BE72}" type="presParOf" srcId="{D0B29519-F4D8-4E82-BADE-A6968E9F518A}" destId="{C6368CCC-B5D7-4E32-9014-1D26C4E57D6F}" srcOrd="0" destOrd="0" presId="urn:microsoft.com/office/officeart/2005/8/layout/orgChart1"/>
    <dgm:cxn modelId="{2AFF9846-E314-44A2-912D-57D3200F5670}" type="presParOf" srcId="{D0B29519-F4D8-4E82-BADE-A6968E9F518A}" destId="{1680705D-64E0-4A65-9429-D5FC7F2037A7}" srcOrd="1" destOrd="0" presId="urn:microsoft.com/office/officeart/2005/8/layout/orgChart1"/>
    <dgm:cxn modelId="{1A56B99A-F04A-49DD-BFDD-329EE5AF6D65}" type="presParOf" srcId="{1680705D-64E0-4A65-9429-D5FC7F2037A7}" destId="{9AD3CDD3-D01A-4F21-B101-973A4CBD3076}" srcOrd="0" destOrd="0" presId="urn:microsoft.com/office/officeart/2005/8/layout/orgChart1"/>
    <dgm:cxn modelId="{D426D07A-5979-4C8D-B7C1-F8ECDE2AE909}" type="presParOf" srcId="{9AD3CDD3-D01A-4F21-B101-973A4CBD3076}" destId="{6A5DDF34-C8D0-464F-95D1-EBBBB08540A3}" srcOrd="0" destOrd="0" presId="urn:microsoft.com/office/officeart/2005/8/layout/orgChart1"/>
    <dgm:cxn modelId="{9062FE73-3AB6-4EAD-BF2D-DEAB65FAE4F7}" type="presParOf" srcId="{9AD3CDD3-D01A-4F21-B101-973A4CBD3076}" destId="{686CBF98-81DC-4964-A606-A11CDF4A87A7}" srcOrd="1" destOrd="0" presId="urn:microsoft.com/office/officeart/2005/8/layout/orgChart1"/>
    <dgm:cxn modelId="{3B79523C-EB9D-42B8-A078-CCBA7C67E034}" type="presParOf" srcId="{1680705D-64E0-4A65-9429-D5FC7F2037A7}" destId="{43C3ED87-FFBA-481F-9D38-BB5012575ABD}" srcOrd="1" destOrd="0" presId="urn:microsoft.com/office/officeart/2005/8/layout/orgChart1"/>
    <dgm:cxn modelId="{2FF3080A-FD42-40B9-A912-25CFC2BCA8D7}" type="presParOf" srcId="{1680705D-64E0-4A65-9429-D5FC7F2037A7}" destId="{81A58862-335F-49C2-9DE9-05629CCAE767}" srcOrd="2" destOrd="0" presId="urn:microsoft.com/office/officeart/2005/8/layout/orgChart1"/>
    <dgm:cxn modelId="{7AB0AB95-ADCF-4A48-984F-C39CEB0D9EC0}" type="presParOf" srcId="{D0B29519-F4D8-4E82-BADE-A6968E9F518A}" destId="{565CA4AD-AF1B-4AE7-9A8D-5D56A06E9BB6}" srcOrd="2" destOrd="0" presId="urn:microsoft.com/office/officeart/2005/8/layout/orgChart1"/>
    <dgm:cxn modelId="{BC2845EE-4D4B-49BE-9BBD-D0840CD0E9F3}" type="presParOf" srcId="{D0B29519-F4D8-4E82-BADE-A6968E9F518A}" destId="{DDC3EF91-5DB9-40FC-936D-C604B8174878}" srcOrd="3" destOrd="0" presId="urn:microsoft.com/office/officeart/2005/8/layout/orgChart1"/>
    <dgm:cxn modelId="{F2CBA3FF-08C0-48CC-9A7F-ABBA786385E1}" type="presParOf" srcId="{DDC3EF91-5DB9-40FC-936D-C604B8174878}" destId="{44649086-EDE4-4FBE-ACFB-B0E39D5AF98A}" srcOrd="0" destOrd="0" presId="urn:microsoft.com/office/officeart/2005/8/layout/orgChart1"/>
    <dgm:cxn modelId="{346A6541-BF50-4EBB-B4A9-9ACB3EE146E8}" type="presParOf" srcId="{44649086-EDE4-4FBE-ACFB-B0E39D5AF98A}" destId="{622E2A15-2BA9-41E7-9469-E71AD58F2558}" srcOrd="0" destOrd="0" presId="urn:microsoft.com/office/officeart/2005/8/layout/orgChart1"/>
    <dgm:cxn modelId="{A8016AED-E851-487F-95D9-B99DAFBB51E1}" type="presParOf" srcId="{44649086-EDE4-4FBE-ACFB-B0E39D5AF98A}" destId="{A3008F19-8F37-4295-A995-BBC7F35294B8}" srcOrd="1" destOrd="0" presId="urn:microsoft.com/office/officeart/2005/8/layout/orgChart1"/>
    <dgm:cxn modelId="{CFC6461C-7607-457E-AE65-6A81E55E5379}" type="presParOf" srcId="{DDC3EF91-5DB9-40FC-936D-C604B8174878}" destId="{5C07E431-DBF3-43A4-AF6E-0C81033ED34A}" srcOrd="1" destOrd="0" presId="urn:microsoft.com/office/officeart/2005/8/layout/orgChart1"/>
    <dgm:cxn modelId="{34EF41BC-AE97-4AFF-ABAC-13B2C15ABAFA}" type="presParOf" srcId="{DDC3EF91-5DB9-40FC-936D-C604B8174878}" destId="{710F3C18-5F67-4FF2-A65F-F35751A3CEC1}" srcOrd="2" destOrd="0" presId="urn:microsoft.com/office/officeart/2005/8/layout/orgChart1"/>
    <dgm:cxn modelId="{BD1C2A5D-EFFE-4DAD-BC7A-CE38A78A5DE2}" type="presParOf" srcId="{8982AE94-1BA7-4401-948F-F8648F088C70}" destId="{788FD2AC-9CE0-49DA-A599-1EBAFC17E3CC}" srcOrd="2" destOrd="0" presId="urn:microsoft.com/office/officeart/2005/8/layout/orgChart1"/>
    <dgm:cxn modelId="{3BE45F3B-0D68-4F1C-84FE-66F4D5BADFCD}" type="presParOf" srcId="{8982AE94-1BA7-4401-948F-F8648F088C70}" destId="{81566B0E-0EFE-4875-A230-EEA3FF3B6E2C}" srcOrd="3" destOrd="0" presId="urn:microsoft.com/office/officeart/2005/8/layout/orgChart1"/>
    <dgm:cxn modelId="{C15CA759-DFF7-472B-9519-82F14E3F0433}" type="presParOf" srcId="{81566B0E-0EFE-4875-A230-EEA3FF3B6E2C}" destId="{A823AE9F-B4E0-4751-A082-4B7057AB0972}" srcOrd="0" destOrd="0" presId="urn:microsoft.com/office/officeart/2005/8/layout/orgChart1"/>
    <dgm:cxn modelId="{FD85AE84-A4E8-4390-91F0-729A04541662}" type="presParOf" srcId="{A823AE9F-B4E0-4751-A082-4B7057AB0972}" destId="{40559646-6BDA-4252-A776-02BB84CF7E58}" srcOrd="0" destOrd="0" presId="urn:microsoft.com/office/officeart/2005/8/layout/orgChart1"/>
    <dgm:cxn modelId="{70B0F610-9F8C-4409-9AE0-DF63F2B5F2D1}" type="presParOf" srcId="{A823AE9F-B4E0-4751-A082-4B7057AB0972}" destId="{A4AF8286-75E4-45C7-90B0-D4ABD2CEFFBA}" srcOrd="1" destOrd="0" presId="urn:microsoft.com/office/officeart/2005/8/layout/orgChart1"/>
    <dgm:cxn modelId="{063A33AC-0491-4884-A074-0E71D5D021A4}" type="presParOf" srcId="{81566B0E-0EFE-4875-A230-EEA3FF3B6E2C}" destId="{27C3077A-0095-41A3-868B-51DA59C36B36}" srcOrd="1" destOrd="0" presId="urn:microsoft.com/office/officeart/2005/8/layout/orgChart1"/>
    <dgm:cxn modelId="{C3FDF0EE-AA18-48C2-ABD6-AC849C89903B}" type="presParOf" srcId="{81566B0E-0EFE-4875-A230-EEA3FF3B6E2C}" destId="{C70CE6DD-58BC-460B-A57D-3742CE74F012}" srcOrd="2" destOrd="0" presId="urn:microsoft.com/office/officeart/2005/8/layout/orgChart1"/>
    <dgm:cxn modelId="{DD3AA08C-E9FC-46DC-A117-4935C76748D7}" type="presParOf" srcId="{C70CE6DD-58BC-460B-A57D-3742CE74F012}" destId="{1EBA4AC0-BDA2-4CD0-BCD7-C825BC6AFE28}" srcOrd="0" destOrd="0" presId="urn:microsoft.com/office/officeart/2005/8/layout/orgChart1"/>
    <dgm:cxn modelId="{7E009DD7-4048-4347-A90E-B386E1A96DE0}" type="presParOf" srcId="{C70CE6DD-58BC-460B-A57D-3742CE74F012}" destId="{0F5AE169-04F9-4677-9FFB-E7DB1667A306}" srcOrd="1" destOrd="0" presId="urn:microsoft.com/office/officeart/2005/8/layout/orgChart1"/>
    <dgm:cxn modelId="{0C6DDE63-8D0E-46A8-8675-355B7D4962B0}" type="presParOf" srcId="{0F5AE169-04F9-4677-9FFB-E7DB1667A306}" destId="{884B24FB-DA0F-48B5-9628-045B158D2835}" srcOrd="0" destOrd="0" presId="urn:microsoft.com/office/officeart/2005/8/layout/orgChart1"/>
    <dgm:cxn modelId="{E651C187-1873-4E8F-AAAA-34DA9BFF9E25}" type="presParOf" srcId="{884B24FB-DA0F-48B5-9628-045B158D2835}" destId="{E9A85904-7311-4284-A7F6-FB75AB6455E8}" srcOrd="0" destOrd="0" presId="urn:microsoft.com/office/officeart/2005/8/layout/orgChart1"/>
    <dgm:cxn modelId="{EB35DD65-462A-41D7-A4DF-CF0BE44FE0BC}" type="presParOf" srcId="{884B24FB-DA0F-48B5-9628-045B158D2835}" destId="{D25E619A-4445-4B5F-88D8-1F56C4284889}" srcOrd="1" destOrd="0" presId="urn:microsoft.com/office/officeart/2005/8/layout/orgChart1"/>
    <dgm:cxn modelId="{63865AA0-9089-4527-89A8-87B295DF1E68}" type="presParOf" srcId="{0F5AE169-04F9-4677-9FFB-E7DB1667A306}" destId="{73393F80-6FCA-40EE-B3F8-223E74C54AC2}" srcOrd="1" destOrd="0" presId="urn:microsoft.com/office/officeart/2005/8/layout/orgChart1"/>
    <dgm:cxn modelId="{B6FD7956-DFDC-4C02-BECC-395B48B52697}" type="presParOf" srcId="{0F5AE169-04F9-4677-9FFB-E7DB1667A306}" destId="{ADAEA514-63E9-481A-B1C3-D39480C3DE3E}" srcOrd="2" destOrd="0" presId="urn:microsoft.com/office/officeart/2005/8/layout/orgChart1"/>
    <dgm:cxn modelId="{4577BEA8-6E49-4BEB-B8EB-D95A8F33F43A}" type="presParOf" srcId="{C70CE6DD-58BC-460B-A57D-3742CE74F012}" destId="{16AAD639-D84F-4F5F-942C-B89A3E510401}" srcOrd="2" destOrd="0" presId="urn:microsoft.com/office/officeart/2005/8/layout/orgChart1"/>
    <dgm:cxn modelId="{0EFD170C-C4D4-463F-9F57-494C16E5870D}" type="presParOf" srcId="{C70CE6DD-58BC-460B-A57D-3742CE74F012}" destId="{201DDD0F-AA03-4B33-93AE-3117DA13718A}" srcOrd="3" destOrd="0" presId="urn:microsoft.com/office/officeart/2005/8/layout/orgChart1"/>
    <dgm:cxn modelId="{350037C5-8F02-45B0-980B-57D4A6B76815}" type="presParOf" srcId="{201DDD0F-AA03-4B33-93AE-3117DA13718A}" destId="{AB03F54B-188B-44BB-A675-2C7123828A97}" srcOrd="0" destOrd="0" presId="urn:microsoft.com/office/officeart/2005/8/layout/orgChart1"/>
    <dgm:cxn modelId="{938802F1-C2AB-474C-8620-BC0C124286EB}" type="presParOf" srcId="{AB03F54B-188B-44BB-A675-2C7123828A97}" destId="{A5D3EA3A-AA7C-46EA-92D4-35775A71B6A5}" srcOrd="0" destOrd="0" presId="urn:microsoft.com/office/officeart/2005/8/layout/orgChart1"/>
    <dgm:cxn modelId="{E5C4CF3C-AC93-4FFC-B5A0-D0E24C7A25F1}" type="presParOf" srcId="{AB03F54B-188B-44BB-A675-2C7123828A97}" destId="{CDDF7DCE-3675-4B28-B602-2CBCA4C6FB3F}" srcOrd="1" destOrd="0" presId="urn:microsoft.com/office/officeart/2005/8/layout/orgChart1"/>
    <dgm:cxn modelId="{E8D62EDB-AFF6-4BFD-AC7E-CA1FF7F58A8B}" type="presParOf" srcId="{201DDD0F-AA03-4B33-93AE-3117DA13718A}" destId="{C068DC83-EC71-4A18-B7DD-31D721F83B68}" srcOrd="1" destOrd="0" presId="urn:microsoft.com/office/officeart/2005/8/layout/orgChart1"/>
    <dgm:cxn modelId="{9F9063AB-B20E-4D19-93D8-6B72E5F75AF7}" type="presParOf" srcId="{201DDD0F-AA03-4B33-93AE-3117DA13718A}" destId="{844BED83-0F29-41CB-B793-D0002AF16F6E}" srcOrd="2" destOrd="0" presId="urn:microsoft.com/office/officeart/2005/8/layout/orgChar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6AAD639-D84F-4F5F-942C-B89A3E510401}">
      <dsp:nvSpPr>
        <dsp:cNvPr id="0" name=""/>
        <dsp:cNvSpPr/>
      </dsp:nvSpPr>
      <dsp:spPr>
        <a:xfrm>
          <a:off x="4117534" y="1790425"/>
          <a:ext cx="122566" cy="536958"/>
        </a:xfrm>
        <a:custGeom>
          <a:avLst/>
          <a:gdLst/>
          <a:ahLst/>
          <a:cxnLst/>
          <a:rect l="0" t="0" r="0" b="0"/>
          <a:pathLst>
            <a:path>
              <a:moveTo>
                <a:pt x="0" y="0"/>
              </a:moveTo>
              <a:lnTo>
                <a:pt x="0" y="536958"/>
              </a:lnTo>
              <a:lnTo>
                <a:pt x="122566" y="536958"/>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BA4AC0-BDA2-4CD0-BCD7-C825BC6AFE28}">
      <dsp:nvSpPr>
        <dsp:cNvPr id="0" name=""/>
        <dsp:cNvSpPr/>
      </dsp:nvSpPr>
      <dsp:spPr>
        <a:xfrm>
          <a:off x="3994967" y="1790425"/>
          <a:ext cx="122566" cy="536958"/>
        </a:xfrm>
        <a:custGeom>
          <a:avLst/>
          <a:gdLst/>
          <a:ahLst/>
          <a:cxnLst/>
          <a:rect l="0" t="0" r="0" b="0"/>
          <a:pathLst>
            <a:path>
              <a:moveTo>
                <a:pt x="122566" y="0"/>
              </a:moveTo>
              <a:lnTo>
                <a:pt x="122566" y="536958"/>
              </a:lnTo>
              <a:lnTo>
                <a:pt x="0" y="536958"/>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8FD2AC-9CE0-49DA-A599-1EBAFC17E3CC}">
      <dsp:nvSpPr>
        <dsp:cNvPr id="0" name=""/>
        <dsp:cNvSpPr/>
      </dsp:nvSpPr>
      <dsp:spPr>
        <a:xfrm>
          <a:off x="2705100" y="961641"/>
          <a:ext cx="828783" cy="536958"/>
        </a:xfrm>
        <a:custGeom>
          <a:avLst/>
          <a:gdLst/>
          <a:ahLst/>
          <a:cxnLst/>
          <a:rect l="0" t="0" r="0" b="0"/>
          <a:pathLst>
            <a:path>
              <a:moveTo>
                <a:pt x="0" y="0"/>
              </a:moveTo>
              <a:lnTo>
                <a:pt x="0" y="536958"/>
              </a:lnTo>
              <a:lnTo>
                <a:pt x="828783" y="536958"/>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5CA4AD-AF1B-4AE7-9A8D-5D56A06E9BB6}">
      <dsp:nvSpPr>
        <dsp:cNvPr id="0" name=""/>
        <dsp:cNvSpPr/>
      </dsp:nvSpPr>
      <dsp:spPr>
        <a:xfrm>
          <a:off x="1292665" y="1790425"/>
          <a:ext cx="122566" cy="536958"/>
        </a:xfrm>
        <a:custGeom>
          <a:avLst/>
          <a:gdLst/>
          <a:ahLst/>
          <a:cxnLst/>
          <a:rect l="0" t="0" r="0" b="0"/>
          <a:pathLst>
            <a:path>
              <a:moveTo>
                <a:pt x="0" y="0"/>
              </a:moveTo>
              <a:lnTo>
                <a:pt x="0" y="536958"/>
              </a:lnTo>
              <a:lnTo>
                <a:pt x="122566" y="536958"/>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368CCC-B5D7-4E32-9014-1D26C4E57D6F}">
      <dsp:nvSpPr>
        <dsp:cNvPr id="0" name=""/>
        <dsp:cNvSpPr/>
      </dsp:nvSpPr>
      <dsp:spPr>
        <a:xfrm>
          <a:off x="1170099" y="1790425"/>
          <a:ext cx="122566" cy="536958"/>
        </a:xfrm>
        <a:custGeom>
          <a:avLst/>
          <a:gdLst/>
          <a:ahLst/>
          <a:cxnLst/>
          <a:rect l="0" t="0" r="0" b="0"/>
          <a:pathLst>
            <a:path>
              <a:moveTo>
                <a:pt x="122566" y="0"/>
              </a:moveTo>
              <a:lnTo>
                <a:pt x="122566" y="536958"/>
              </a:lnTo>
              <a:lnTo>
                <a:pt x="0" y="536958"/>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049BC2-CDA1-4CFA-9560-C1606F175DE2}">
      <dsp:nvSpPr>
        <dsp:cNvPr id="0" name=""/>
        <dsp:cNvSpPr/>
      </dsp:nvSpPr>
      <dsp:spPr>
        <a:xfrm>
          <a:off x="1876316" y="961641"/>
          <a:ext cx="828783" cy="536958"/>
        </a:xfrm>
        <a:custGeom>
          <a:avLst/>
          <a:gdLst/>
          <a:ahLst/>
          <a:cxnLst/>
          <a:rect l="0" t="0" r="0" b="0"/>
          <a:pathLst>
            <a:path>
              <a:moveTo>
                <a:pt x="828783" y="0"/>
              </a:moveTo>
              <a:lnTo>
                <a:pt x="828783" y="536958"/>
              </a:lnTo>
              <a:lnTo>
                <a:pt x="0" y="536958"/>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89CCD41-7CB3-41BD-AA2E-2BD6C13FBFDA}">
      <dsp:nvSpPr>
        <dsp:cNvPr id="0" name=""/>
        <dsp:cNvSpPr/>
      </dsp:nvSpPr>
      <dsp:spPr>
        <a:xfrm>
          <a:off x="2121449" y="377991"/>
          <a:ext cx="1167300" cy="583650"/>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Cost of capital:</a:t>
          </a:r>
        </a:p>
        <a:p>
          <a:pPr lvl="0" algn="ctr" defTabSz="533400">
            <a:lnSpc>
              <a:spcPct val="90000"/>
            </a:lnSpc>
            <a:spcBef>
              <a:spcPct val="0"/>
            </a:spcBef>
            <a:spcAft>
              <a:spcPct val="35000"/>
            </a:spcAft>
          </a:pPr>
          <a:r>
            <a:rPr lang="en-US" sz="1200" kern="1200" dirty="0" smtClean="0"/>
            <a:t> </a:t>
          </a:r>
          <a:r>
            <a:rPr lang="en-US" sz="1200" b="0" u="none" kern="1200" dirty="0" smtClean="0"/>
            <a:t>6.6%</a:t>
          </a:r>
          <a:endParaRPr lang="en-US" sz="1200" b="0" u="none" kern="1200" dirty="0"/>
        </a:p>
      </dsp:txBody>
      <dsp:txXfrm>
        <a:off x="2121449" y="377991"/>
        <a:ext cx="1167300" cy="583650"/>
      </dsp:txXfrm>
    </dsp:sp>
    <dsp:sp modelId="{FAE04561-3DE9-4B2E-BA1B-A89B7F0C7E6D}">
      <dsp:nvSpPr>
        <dsp:cNvPr id="0" name=""/>
        <dsp:cNvSpPr/>
      </dsp:nvSpPr>
      <dsp:spPr>
        <a:xfrm>
          <a:off x="709015" y="1206774"/>
          <a:ext cx="1167300" cy="583650"/>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After-tax cost of debt: 3.2%</a:t>
          </a:r>
          <a:endParaRPr lang="en-US" sz="1200" kern="1200" dirty="0"/>
        </a:p>
      </dsp:txBody>
      <dsp:txXfrm>
        <a:off x="709015" y="1206774"/>
        <a:ext cx="1167300" cy="583650"/>
      </dsp:txXfrm>
    </dsp:sp>
    <dsp:sp modelId="{6A5DDF34-C8D0-464F-95D1-EBBBB08540A3}">
      <dsp:nvSpPr>
        <dsp:cNvPr id="0" name=""/>
        <dsp:cNvSpPr/>
      </dsp:nvSpPr>
      <dsp:spPr>
        <a:xfrm>
          <a:off x="2798" y="2035558"/>
          <a:ext cx="1167300" cy="583650"/>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Cost of debt: </a:t>
          </a:r>
        </a:p>
        <a:p>
          <a:pPr lvl="0" algn="ctr" defTabSz="533400">
            <a:lnSpc>
              <a:spcPct val="90000"/>
            </a:lnSpc>
            <a:spcBef>
              <a:spcPct val="0"/>
            </a:spcBef>
            <a:spcAft>
              <a:spcPct val="35000"/>
            </a:spcAft>
          </a:pPr>
          <a:r>
            <a:rPr lang="en-US" sz="1200" kern="1200" dirty="0" smtClean="0"/>
            <a:t>4.6%</a:t>
          </a:r>
        </a:p>
      </dsp:txBody>
      <dsp:txXfrm>
        <a:off x="2798" y="2035558"/>
        <a:ext cx="1167300" cy="583650"/>
      </dsp:txXfrm>
    </dsp:sp>
    <dsp:sp modelId="{622E2A15-2BA9-41E7-9469-E71AD58F2558}">
      <dsp:nvSpPr>
        <dsp:cNvPr id="0" name=""/>
        <dsp:cNvSpPr/>
      </dsp:nvSpPr>
      <dsp:spPr>
        <a:xfrm>
          <a:off x="1415232" y="2035558"/>
          <a:ext cx="1167300" cy="583650"/>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Marginal tax rate:</a:t>
          </a:r>
        </a:p>
        <a:p>
          <a:pPr lvl="0" algn="ctr" defTabSz="533400">
            <a:lnSpc>
              <a:spcPct val="90000"/>
            </a:lnSpc>
            <a:spcBef>
              <a:spcPct val="0"/>
            </a:spcBef>
            <a:spcAft>
              <a:spcPct val="35000"/>
            </a:spcAft>
          </a:pPr>
          <a:r>
            <a:rPr lang="en-US" sz="1200" kern="1200" dirty="0" smtClean="0"/>
            <a:t> </a:t>
          </a:r>
          <a:r>
            <a:rPr lang="en-US" sz="1200" kern="1200" dirty="0" smtClean="0"/>
            <a:t>31.0%</a:t>
          </a:r>
          <a:endParaRPr lang="en-US" sz="1200" kern="1200" dirty="0"/>
        </a:p>
      </dsp:txBody>
      <dsp:txXfrm>
        <a:off x="1415232" y="2035558"/>
        <a:ext cx="1167300" cy="583650"/>
      </dsp:txXfrm>
    </dsp:sp>
    <dsp:sp modelId="{40559646-6BDA-4252-A776-02BB84CF7E58}">
      <dsp:nvSpPr>
        <dsp:cNvPr id="0" name=""/>
        <dsp:cNvSpPr/>
      </dsp:nvSpPr>
      <dsp:spPr>
        <a:xfrm>
          <a:off x="3533883" y="1206774"/>
          <a:ext cx="1167300" cy="583650"/>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Cost of equity:</a:t>
          </a:r>
        </a:p>
        <a:p>
          <a:pPr lvl="0" algn="ctr" defTabSz="533400">
            <a:lnSpc>
              <a:spcPct val="90000"/>
            </a:lnSpc>
            <a:spcBef>
              <a:spcPct val="0"/>
            </a:spcBef>
            <a:spcAft>
              <a:spcPct val="35000"/>
            </a:spcAft>
          </a:pPr>
          <a:r>
            <a:rPr lang="en-US" sz="1200" kern="1200" dirty="0" smtClean="0"/>
            <a:t>7.5%</a:t>
          </a:r>
          <a:endParaRPr lang="en-US" sz="1200" kern="1200" dirty="0"/>
        </a:p>
      </dsp:txBody>
      <dsp:txXfrm>
        <a:off x="3533883" y="1206774"/>
        <a:ext cx="1167300" cy="583650"/>
      </dsp:txXfrm>
    </dsp:sp>
    <dsp:sp modelId="{E9A85904-7311-4284-A7F6-FB75AB6455E8}">
      <dsp:nvSpPr>
        <dsp:cNvPr id="0" name=""/>
        <dsp:cNvSpPr/>
      </dsp:nvSpPr>
      <dsp:spPr>
        <a:xfrm>
          <a:off x="2827666" y="2035558"/>
          <a:ext cx="1167300" cy="583650"/>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Risk-free rate:</a:t>
          </a:r>
        </a:p>
        <a:p>
          <a:pPr lvl="0" algn="ctr" defTabSz="533400">
            <a:lnSpc>
              <a:spcPct val="90000"/>
            </a:lnSpc>
            <a:spcBef>
              <a:spcPct val="0"/>
            </a:spcBef>
            <a:spcAft>
              <a:spcPct val="35000"/>
            </a:spcAft>
          </a:pPr>
          <a:r>
            <a:rPr lang="en-US" sz="1200" kern="1200" dirty="0" smtClean="0"/>
            <a:t> 3.4%</a:t>
          </a:r>
          <a:endParaRPr lang="en-US" sz="1200" kern="1200" dirty="0"/>
        </a:p>
      </dsp:txBody>
      <dsp:txXfrm>
        <a:off x="2827666" y="2035558"/>
        <a:ext cx="1167300" cy="583650"/>
      </dsp:txXfrm>
    </dsp:sp>
    <dsp:sp modelId="{A5D3EA3A-AA7C-46EA-92D4-35775A71B6A5}">
      <dsp:nvSpPr>
        <dsp:cNvPr id="0" name=""/>
        <dsp:cNvSpPr/>
      </dsp:nvSpPr>
      <dsp:spPr>
        <a:xfrm>
          <a:off x="4240100" y="2035558"/>
          <a:ext cx="1167300" cy="583650"/>
        </a:xfrm>
        <a:prstGeom prst="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Industry beta: </a:t>
          </a:r>
        </a:p>
        <a:p>
          <a:pPr lvl="0" algn="ctr" defTabSz="533400">
            <a:lnSpc>
              <a:spcPct val="90000"/>
            </a:lnSpc>
            <a:spcBef>
              <a:spcPct val="0"/>
            </a:spcBef>
            <a:spcAft>
              <a:spcPct val="35000"/>
            </a:spcAft>
          </a:pPr>
          <a:r>
            <a:rPr lang="en-US" sz="1200" kern="1200" dirty="0" smtClean="0"/>
            <a:t>0.82</a:t>
          </a:r>
          <a:endParaRPr lang="en-US" sz="1200" kern="1200" dirty="0"/>
        </a:p>
      </dsp:txBody>
      <dsp:txXfrm>
        <a:off x="4240100" y="2035558"/>
        <a:ext cx="1167300" cy="58365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1" y="0"/>
            <a:ext cx="3168650" cy="477838"/>
          </a:xfrm>
          <a:prstGeom prst="rect">
            <a:avLst/>
          </a:prstGeom>
          <a:noFill/>
          <a:ln w="9525">
            <a:noFill/>
            <a:miter lim="800000"/>
            <a:headEnd/>
            <a:tailEnd/>
          </a:ln>
          <a:effectLst/>
        </p:spPr>
        <p:txBody>
          <a:bodyPr vert="horz" wrap="square" lIns="96355" tIns="48177" rIns="96355" bIns="48177" numCol="1" anchor="t" anchorCtr="0" compatLnSpc="1">
            <a:prstTxWarp prst="textNoShape">
              <a:avLst/>
            </a:prstTxWarp>
          </a:bodyPr>
          <a:lstStyle>
            <a:lvl1pPr defTabSz="962001">
              <a:defRPr sz="1200"/>
            </a:lvl1pPr>
          </a:lstStyle>
          <a:p>
            <a:pPr>
              <a:defRPr/>
            </a:pPr>
            <a:endParaRPr lang="en-US"/>
          </a:p>
        </p:txBody>
      </p:sp>
      <p:sp>
        <p:nvSpPr>
          <p:cNvPr id="38915" name="Rectangle 3"/>
          <p:cNvSpPr>
            <a:spLocks noGrp="1" noChangeArrowheads="1"/>
          </p:cNvSpPr>
          <p:nvPr>
            <p:ph type="dt" sz="quarter" idx="1"/>
          </p:nvPr>
        </p:nvSpPr>
        <p:spPr bwMode="auto">
          <a:xfrm>
            <a:off x="4146550" y="0"/>
            <a:ext cx="3168650" cy="477838"/>
          </a:xfrm>
          <a:prstGeom prst="rect">
            <a:avLst/>
          </a:prstGeom>
          <a:noFill/>
          <a:ln w="9525">
            <a:noFill/>
            <a:miter lim="800000"/>
            <a:headEnd/>
            <a:tailEnd/>
          </a:ln>
          <a:effectLst/>
        </p:spPr>
        <p:txBody>
          <a:bodyPr vert="horz" wrap="square" lIns="96355" tIns="48177" rIns="96355" bIns="48177" numCol="1" anchor="t" anchorCtr="0" compatLnSpc="1">
            <a:prstTxWarp prst="textNoShape">
              <a:avLst/>
            </a:prstTxWarp>
          </a:bodyPr>
          <a:lstStyle>
            <a:lvl1pPr algn="r" defTabSz="962001">
              <a:defRPr sz="1200"/>
            </a:lvl1pPr>
          </a:lstStyle>
          <a:p>
            <a:pPr>
              <a:defRPr/>
            </a:pPr>
            <a:endParaRPr lang="en-US"/>
          </a:p>
        </p:txBody>
      </p:sp>
      <p:sp>
        <p:nvSpPr>
          <p:cNvPr id="38916" name="Rectangle 4"/>
          <p:cNvSpPr>
            <a:spLocks noGrp="1" noChangeArrowheads="1"/>
          </p:cNvSpPr>
          <p:nvPr>
            <p:ph type="ftr" sz="quarter" idx="2"/>
          </p:nvPr>
        </p:nvSpPr>
        <p:spPr bwMode="auto">
          <a:xfrm>
            <a:off x="1" y="9155113"/>
            <a:ext cx="3168650" cy="477838"/>
          </a:xfrm>
          <a:prstGeom prst="rect">
            <a:avLst/>
          </a:prstGeom>
          <a:noFill/>
          <a:ln w="9525">
            <a:noFill/>
            <a:miter lim="800000"/>
            <a:headEnd/>
            <a:tailEnd/>
          </a:ln>
          <a:effectLst/>
        </p:spPr>
        <p:txBody>
          <a:bodyPr vert="horz" wrap="square" lIns="96355" tIns="48177" rIns="96355" bIns="48177" numCol="1" anchor="b" anchorCtr="0" compatLnSpc="1">
            <a:prstTxWarp prst="textNoShape">
              <a:avLst/>
            </a:prstTxWarp>
          </a:bodyPr>
          <a:lstStyle>
            <a:lvl1pPr defTabSz="962001">
              <a:defRPr sz="1200"/>
            </a:lvl1pPr>
          </a:lstStyle>
          <a:p>
            <a:pPr>
              <a:defRPr/>
            </a:pPr>
            <a:endParaRPr lang="en-US"/>
          </a:p>
        </p:txBody>
      </p:sp>
      <p:sp>
        <p:nvSpPr>
          <p:cNvPr id="38917" name="Rectangle 5"/>
          <p:cNvSpPr>
            <a:spLocks noGrp="1" noChangeArrowheads="1"/>
          </p:cNvSpPr>
          <p:nvPr>
            <p:ph type="sldNum" sz="quarter" idx="3"/>
          </p:nvPr>
        </p:nvSpPr>
        <p:spPr bwMode="auto">
          <a:xfrm>
            <a:off x="4146550" y="9155113"/>
            <a:ext cx="3168650" cy="477838"/>
          </a:xfrm>
          <a:prstGeom prst="rect">
            <a:avLst/>
          </a:prstGeom>
          <a:noFill/>
          <a:ln w="9525">
            <a:noFill/>
            <a:miter lim="800000"/>
            <a:headEnd/>
            <a:tailEnd/>
          </a:ln>
          <a:effectLst/>
        </p:spPr>
        <p:txBody>
          <a:bodyPr vert="horz" wrap="square" lIns="96355" tIns="48177" rIns="96355" bIns="48177" numCol="1" anchor="b" anchorCtr="0" compatLnSpc="1">
            <a:prstTxWarp prst="textNoShape">
              <a:avLst/>
            </a:prstTxWarp>
          </a:bodyPr>
          <a:lstStyle>
            <a:lvl1pPr algn="r" defTabSz="962001">
              <a:defRPr sz="1200"/>
            </a:lvl1pPr>
          </a:lstStyle>
          <a:p>
            <a:pPr>
              <a:defRPr/>
            </a:pPr>
            <a:fld id="{079FC45D-8419-4140-A031-90587C47B036}" type="slidenum">
              <a:rPr lang="en-US"/>
              <a:pPr>
                <a:defRPr/>
              </a:pPr>
              <a:t>‹#›</a:t>
            </a:fld>
            <a:endParaRPr lang="en-US"/>
          </a:p>
        </p:txBody>
      </p:sp>
    </p:spTree>
    <p:extLst>
      <p:ext uri="{BB962C8B-B14F-4D97-AF65-F5344CB8AC3E}">
        <p14:creationId xmlns="" xmlns:p14="http://schemas.microsoft.com/office/powerpoint/2010/main" val="23413335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1"/>
            <a:ext cx="3168650" cy="479425"/>
          </a:xfrm>
          <a:prstGeom prst="rect">
            <a:avLst/>
          </a:prstGeom>
          <a:noFill/>
          <a:ln w="9525">
            <a:noFill/>
            <a:miter lim="800000"/>
            <a:headEnd/>
            <a:tailEnd/>
          </a:ln>
          <a:effectLst/>
        </p:spPr>
        <p:txBody>
          <a:bodyPr vert="horz" wrap="square" lIns="96355" tIns="48177" rIns="96355" bIns="48177" numCol="1" anchor="t" anchorCtr="0" compatLnSpc="1">
            <a:prstTxWarp prst="textNoShape">
              <a:avLst/>
            </a:prstTxWarp>
          </a:bodyPr>
          <a:lstStyle>
            <a:lvl1pPr defTabSz="962001">
              <a:defRPr sz="1200"/>
            </a:lvl1pPr>
          </a:lstStyle>
          <a:p>
            <a:pPr>
              <a:defRPr/>
            </a:pPr>
            <a:endParaRPr lang="en-US"/>
          </a:p>
        </p:txBody>
      </p:sp>
      <p:sp>
        <p:nvSpPr>
          <p:cNvPr id="5123" name="Rectangle 3"/>
          <p:cNvSpPr>
            <a:spLocks noGrp="1" noChangeArrowheads="1"/>
          </p:cNvSpPr>
          <p:nvPr>
            <p:ph type="dt" idx="1"/>
          </p:nvPr>
        </p:nvSpPr>
        <p:spPr bwMode="auto">
          <a:xfrm>
            <a:off x="4146550" y="1"/>
            <a:ext cx="3168650" cy="479425"/>
          </a:xfrm>
          <a:prstGeom prst="rect">
            <a:avLst/>
          </a:prstGeom>
          <a:noFill/>
          <a:ln w="9525">
            <a:noFill/>
            <a:miter lim="800000"/>
            <a:headEnd/>
            <a:tailEnd/>
          </a:ln>
          <a:effectLst/>
        </p:spPr>
        <p:txBody>
          <a:bodyPr vert="horz" wrap="square" lIns="96355" tIns="48177" rIns="96355" bIns="48177" numCol="1" anchor="t" anchorCtr="0" compatLnSpc="1">
            <a:prstTxWarp prst="textNoShape">
              <a:avLst/>
            </a:prstTxWarp>
          </a:bodyPr>
          <a:lstStyle>
            <a:lvl1pPr algn="r" defTabSz="962001">
              <a:defRPr sz="1200"/>
            </a:lvl1pPr>
          </a:lstStyle>
          <a:p>
            <a:pPr>
              <a:defRPr/>
            </a:pPr>
            <a:endParaRPr lang="en-US"/>
          </a:p>
        </p:txBody>
      </p:sp>
      <p:sp>
        <p:nvSpPr>
          <p:cNvPr id="8196" name="Rectangle 4"/>
          <p:cNvSpPr>
            <a:spLocks noGrp="1" noRot="1" noChangeAspect="1" noChangeArrowheads="1" noTextEdit="1"/>
          </p:cNvSpPr>
          <p:nvPr>
            <p:ph type="sldImg" idx="2"/>
          </p:nvPr>
        </p:nvSpPr>
        <p:spPr bwMode="auto">
          <a:xfrm>
            <a:off x="1257300" y="719138"/>
            <a:ext cx="4802188" cy="360203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74725" y="4562475"/>
            <a:ext cx="5365750" cy="4319588"/>
          </a:xfrm>
          <a:prstGeom prst="rect">
            <a:avLst/>
          </a:prstGeom>
          <a:noFill/>
          <a:ln w="9525">
            <a:noFill/>
            <a:miter lim="800000"/>
            <a:headEnd/>
            <a:tailEnd/>
          </a:ln>
          <a:effectLst/>
        </p:spPr>
        <p:txBody>
          <a:bodyPr vert="horz" wrap="square" lIns="96355" tIns="48177" rIns="96355" bIns="4817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1" y="9121776"/>
            <a:ext cx="3168650" cy="479425"/>
          </a:xfrm>
          <a:prstGeom prst="rect">
            <a:avLst/>
          </a:prstGeom>
          <a:noFill/>
          <a:ln w="9525">
            <a:noFill/>
            <a:miter lim="800000"/>
            <a:headEnd/>
            <a:tailEnd/>
          </a:ln>
          <a:effectLst/>
        </p:spPr>
        <p:txBody>
          <a:bodyPr vert="horz" wrap="square" lIns="96355" tIns="48177" rIns="96355" bIns="48177" numCol="1" anchor="b" anchorCtr="0" compatLnSpc="1">
            <a:prstTxWarp prst="textNoShape">
              <a:avLst/>
            </a:prstTxWarp>
          </a:bodyPr>
          <a:lstStyle>
            <a:lvl1pPr defTabSz="962001">
              <a:defRPr sz="1200"/>
            </a:lvl1pPr>
          </a:lstStyle>
          <a:p>
            <a:pPr>
              <a:defRPr/>
            </a:pPr>
            <a:endParaRPr lang="en-US"/>
          </a:p>
        </p:txBody>
      </p:sp>
      <p:sp>
        <p:nvSpPr>
          <p:cNvPr id="5127" name="Rectangle 7"/>
          <p:cNvSpPr>
            <a:spLocks noGrp="1" noChangeArrowheads="1"/>
          </p:cNvSpPr>
          <p:nvPr>
            <p:ph type="sldNum" sz="quarter" idx="5"/>
          </p:nvPr>
        </p:nvSpPr>
        <p:spPr bwMode="auto">
          <a:xfrm>
            <a:off x="4146550" y="9121776"/>
            <a:ext cx="3168650" cy="479425"/>
          </a:xfrm>
          <a:prstGeom prst="rect">
            <a:avLst/>
          </a:prstGeom>
          <a:noFill/>
          <a:ln w="9525">
            <a:noFill/>
            <a:miter lim="800000"/>
            <a:headEnd/>
            <a:tailEnd/>
          </a:ln>
          <a:effectLst/>
        </p:spPr>
        <p:txBody>
          <a:bodyPr vert="horz" wrap="square" lIns="96355" tIns="48177" rIns="96355" bIns="48177" numCol="1" anchor="b" anchorCtr="0" compatLnSpc="1">
            <a:prstTxWarp prst="textNoShape">
              <a:avLst/>
            </a:prstTxWarp>
          </a:bodyPr>
          <a:lstStyle>
            <a:lvl1pPr algn="r" defTabSz="962001">
              <a:defRPr sz="1200"/>
            </a:lvl1pPr>
          </a:lstStyle>
          <a:p>
            <a:pPr>
              <a:defRPr/>
            </a:pPr>
            <a:fld id="{3FB887F6-10B4-4F1D-9E73-B3ABCB68E52C}" type="slidenum">
              <a:rPr lang="en-US"/>
              <a:pPr>
                <a:defRPr/>
              </a:pPr>
              <a:t>‹#›</a:t>
            </a:fld>
            <a:endParaRPr lang="en-US"/>
          </a:p>
        </p:txBody>
      </p:sp>
    </p:spTree>
    <p:extLst>
      <p:ext uri="{BB962C8B-B14F-4D97-AF65-F5344CB8AC3E}">
        <p14:creationId xmlns="" xmlns:p14="http://schemas.microsoft.com/office/powerpoint/2010/main" val="164670279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B369032C-96D1-409A-BB53-694256E03675}" type="slidenum">
              <a:rPr lang="en-US" smtClean="0"/>
              <a:pPr/>
              <a:t>1</a:t>
            </a:fld>
            <a:endParaRPr 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RFR</a:t>
            </a:r>
          </a:p>
          <a:p>
            <a:pPr>
              <a:buFont typeface="Arial" pitchFamily="34" charset="0"/>
              <a:buChar char="•"/>
            </a:pPr>
            <a:r>
              <a:rPr lang="en-US" dirty="0" smtClean="0"/>
              <a:t>Default premium</a:t>
            </a:r>
          </a:p>
          <a:p>
            <a:pPr>
              <a:buFont typeface="Arial" pitchFamily="34" charset="0"/>
              <a:buChar char="•"/>
            </a:pPr>
            <a:endParaRPr lang="en-US" dirty="0" smtClean="0"/>
          </a:p>
          <a:p>
            <a:pPr>
              <a:buFont typeface="Arial" pitchFamily="34" charset="0"/>
              <a:buChar char="•"/>
            </a:pPr>
            <a:r>
              <a:rPr lang="en-US" dirty="0" smtClean="0"/>
              <a:t>RFR</a:t>
            </a:r>
          </a:p>
          <a:p>
            <a:pPr>
              <a:buFont typeface="Arial" pitchFamily="34" charset="0"/>
              <a:buChar char="•"/>
            </a:pPr>
            <a:r>
              <a:rPr lang="en-US" dirty="0" smtClean="0"/>
              <a:t>Industry Beta</a:t>
            </a:r>
          </a:p>
          <a:p>
            <a:pPr>
              <a:buFont typeface="Arial" pitchFamily="34" charset="0"/>
              <a:buChar char="•"/>
            </a:pPr>
            <a:endParaRPr lang="en-US" dirty="0" smtClean="0"/>
          </a:p>
          <a:p>
            <a:pPr>
              <a:buFont typeface="Arial" pitchFamily="34" charset="0"/>
              <a:buChar char="•"/>
            </a:pPr>
            <a:r>
              <a:rPr lang="en-US" dirty="0" smtClean="0"/>
              <a:t>Put weighting as a callout</a:t>
            </a:r>
            <a:endParaRPr lang="en-US" dirty="0"/>
          </a:p>
        </p:txBody>
      </p:sp>
      <p:sp>
        <p:nvSpPr>
          <p:cNvPr id="4" name="Slide Number Placeholder 3"/>
          <p:cNvSpPr>
            <a:spLocks noGrp="1"/>
          </p:cNvSpPr>
          <p:nvPr>
            <p:ph type="sldNum" sz="quarter" idx="10"/>
          </p:nvPr>
        </p:nvSpPr>
        <p:spPr/>
        <p:txBody>
          <a:bodyPr/>
          <a:lstStyle/>
          <a:p>
            <a:pPr>
              <a:defRPr/>
            </a:pPr>
            <a:fld id="{3FB887F6-10B4-4F1D-9E73-B3ABCB68E52C}" type="slidenum">
              <a:rPr lang="en-US" smtClean="0"/>
              <a:pPr>
                <a:defRPr/>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Valuation, Measuring  and Managing the Value of Companies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48AFB68-0D3A-4978-B3AA-59182D2E34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spcBef>
                <a:spcPts val="0"/>
              </a:spcBef>
              <a:defRPr sz="2000"/>
            </a:lvl1pPr>
            <a:lvl2pPr>
              <a:spcBef>
                <a:spcPts val="0"/>
              </a:spcBef>
              <a:defRPr sz="1800"/>
            </a:lvl2pPr>
            <a:lvl3pPr>
              <a:spcBef>
                <a:spcPts val="0"/>
              </a:spcBef>
              <a:defRPr sz="1600"/>
            </a:lvl3pPr>
            <a:lvl4pPr>
              <a:spcBef>
                <a:spcPts val="0"/>
              </a:spcBef>
              <a:defRPr sz="1400"/>
            </a:lvl4pPr>
            <a:lvl5pPr>
              <a:spcBef>
                <a:spcPts val="0"/>
              </a:spcBef>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Valuation, Measuring  and Managing the Value of Companies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9D5BDE5-FF3B-4EB8-B0A4-C28BC6BA0B6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3810000" cy="4495800"/>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Valuation, Measuring  and Managing the Value of Companies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2CE7B27-CE94-4CD1-9573-211CA909A32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Valuation, Measuring  and Managing the Value of Companies</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1B671530-F6FE-4321-A44F-47E4D0860A5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Valuation, Measuring  and Managing the Value of Companies</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78C9B0C3-6537-4159-9322-9BF1E646179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09600"/>
            <a:ext cx="77724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685800" y="1600200"/>
            <a:ext cx="77724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800"/>
            </a:lvl1pPr>
          </a:lstStyle>
          <a:p>
            <a:pPr>
              <a:defRPr/>
            </a:pPr>
            <a:r>
              <a:rPr lang="en-US" dirty="0" smtClean="0"/>
              <a:t>Valuation, Measuring  and Managing the Value of Companies</a:t>
            </a: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endParaRPr lang="en-US" dirty="0"/>
          </a:p>
        </p:txBody>
      </p:sp>
      <p:sp>
        <p:nvSpPr>
          <p:cNvPr id="1031" name="Line 7"/>
          <p:cNvSpPr>
            <a:spLocks noChangeShapeType="1"/>
          </p:cNvSpPr>
          <p:nvPr/>
        </p:nvSpPr>
        <p:spPr bwMode="auto">
          <a:xfrm>
            <a:off x="685800" y="609600"/>
            <a:ext cx="7772400" cy="0"/>
          </a:xfrm>
          <a:prstGeom prst="line">
            <a:avLst/>
          </a:prstGeom>
          <a:noFill/>
          <a:ln w="28575">
            <a:solidFill>
              <a:schemeClr val="tx1"/>
            </a:solidFill>
            <a:round/>
            <a:headEnd/>
            <a:tailEnd/>
          </a:ln>
          <a:effectLst/>
        </p:spPr>
        <p:txBody>
          <a:bodyPr/>
          <a:lstStyle/>
          <a:p>
            <a:pPr>
              <a:defRPr/>
            </a:pPr>
            <a:endParaRPr lang="en-US"/>
          </a:p>
        </p:txBody>
      </p:sp>
      <p:sp>
        <p:nvSpPr>
          <p:cNvPr id="1032" name="Text Box 8"/>
          <p:cNvSpPr txBox="1">
            <a:spLocks noChangeArrowheads="1"/>
          </p:cNvSpPr>
          <p:nvPr/>
        </p:nvSpPr>
        <p:spPr bwMode="auto">
          <a:xfrm>
            <a:off x="609600" y="304800"/>
            <a:ext cx="1971565" cy="276999"/>
          </a:xfrm>
          <a:prstGeom prst="rect">
            <a:avLst/>
          </a:prstGeom>
          <a:noFill/>
          <a:ln w="9525">
            <a:noFill/>
            <a:miter lim="800000"/>
            <a:headEnd/>
            <a:tailEnd/>
          </a:ln>
          <a:effectLst/>
        </p:spPr>
        <p:txBody>
          <a:bodyPr wrap="none">
            <a:spAutoFit/>
          </a:bodyPr>
          <a:lstStyle/>
          <a:p>
            <a:pPr>
              <a:defRPr/>
            </a:pPr>
            <a:r>
              <a:rPr lang="en-US" sz="1200" dirty="0" smtClean="0"/>
              <a:t>Integrative</a:t>
            </a:r>
            <a:r>
              <a:rPr lang="en-US" sz="1200" baseline="0" dirty="0" smtClean="0"/>
              <a:t> Case: Henkel AG</a:t>
            </a:r>
            <a:endParaRPr lang="en-US" sz="1200" dirty="0"/>
          </a:p>
        </p:txBody>
      </p:sp>
      <p:sp>
        <p:nvSpPr>
          <p:cNvPr id="1033" name="Text Box 9"/>
          <p:cNvSpPr txBox="1">
            <a:spLocks noChangeArrowheads="1"/>
          </p:cNvSpPr>
          <p:nvPr/>
        </p:nvSpPr>
        <p:spPr bwMode="auto">
          <a:xfrm>
            <a:off x="6096000" y="304800"/>
            <a:ext cx="2438400" cy="276999"/>
          </a:xfrm>
          <a:prstGeom prst="rect">
            <a:avLst/>
          </a:prstGeom>
          <a:noFill/>
          <a:ln w="9525">
            <a:noFill/>
            <a:miter lim="800000"/>
            <a:headEnd/>
            <a:tailEnd/>
          </a:ln>
          <a:effectLst/>
        </p:spPr>
        <p:txBody>
          <a:bodyPr wrap="square">
            <a:spAutoFit/>
          </a:bodyPr>
          <a:lstStyle/>
          <a:p>
            <a:pPr algn="r">
              <a:defRPr/>
            </a:pPr>
            <a:r>
              <a:rPr lang="en-US" sz="1200" dirty="0" smtClean="0"/>
              <a:t>Cost of Cost Capital</a:t>
            </a:r>
            <a:endParaRPr lang="en-US" sz="1200" dirty="0"/>
          </a:p>
        </p:txBody>
      </p:sp>
      <p:sp>
        <p:nvSpPr>
          <p:cNvPr id="1034" name="Line 10"/>
          <p:cNvSpPr>
            <a:spLocks noChangeShapeType="1"/>
          </p:cNvSpPr>
          <p:nvPr/>
        </p:nvSpPr>
        <p:spPr bwMode="auto">
          <a:xfrm>
            <a:off x="685800" y="6172200"/>
            <a:ext cx="7772400" cy="0"/>
          </a:xfrm>
          <a:prstGeom prst="line">
            <a:avLst/>
          </a:prstGeom>
          <a:noFill/>
          <a:ln w="28575">
            <a:solidFill>
              <a:schemeClr val="tx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iming>
    <p:tnLst>
      <p:par>
        <p:cTn id="1" dur="indefinite" restart="never" nodeType="tmRoot"/>
      </p:par>
    </p:tnLst>
  </p:timing>
  <p:hf hdr="0" dt="0"/>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Times New Roman" pitchFamily="18" charset="0"/>
        </a:defRPr>
      </a:lvl2pPr>
      <a:lvl3pPr algn="ctr" rtl="0" eaLnBrk="0" fontAlgn="base" hangingPunct="0">
        <a:spcBef>
          <a:spcPct val="0"/>
        </a:spcBef>
        <a:spcAft>
          <a:spcPct val="0"/>
        </a:spcAft>
        <a:defRPr sz="3200">
          <a:solidFill>
            <a:schemeClr val="tx2"/>
          </a:solidFill>
          <a:latin typeface="Times New Roman" pitchFamily="18" charset="0"/>
        </a:defRPr>
      </a:lvl3pPr>
      <a:lvl4pPr algn="ctr" rtl="0" eaLnBrk="0" fontAlgn="base" hangingPunct="0">
        <a:spcBef>
          <a:spcPct val="0"/>
        </a:spcBef>
        <a:spcAft>
          <a:spcPct val="0"/>
        </a:spcAft>
        <a:defRPr sz="3200">
          <a:solidFill>
            <a:schemeClr val="tx2"/>
          </a:solidFill>
          <a:latin typeface="Times New Roman" pitchFamily="18" charset="0"/>
        </a:defRPr>
      </a:lvl4pPr>
      <a:lvl5pPr algn="ctr" rtl="0" eaLnBrk="0" fontAlgn="base" hangingPunct="0">
        <a:spcBef>
          <a:spcPct val="0"/>
        </a:spcBef>
        <a:spcAft>
          <a:spcPct val="0"/>
        </a:spcAft>
        <a:defRPr sz="3200">
          <a:solidFill>
            <a:schemeClr val="tx2"/>
          </a:solidFill>
          <a:latin typeface="Times New Roman" pitchFamily="18" charset="0"/>
        </a:defRPr>
      </a:lvl5pPr>
      <a:lvl6pPr marL="457200" algn="ctr" rtl="0" eaLnBrk="0" fontAlgn="base" hangingPunct="0">
        <a:spcBef>
          <a:spcPct val="0"/>
        </a:spcBef>
        <a:spcAft>
          <a:spcPct val="0"/>
        </a:spcAft>
        <a:defRPr sz="3200">
          <a:solidFill>
            <a:schemeClr val="tx2"/>
          </a:solidFill>
          <a:latin typeface="Times New Roman" pitchFamily="18" charset="0"/>
        </a:defRPr>
      </a:lvl6pPr>
      <a:lvl7pPr marL="914400" algn="ctr" rtl="0" eaLnBrk="0" fontAlgn="base" hangingPunct="0">
        <a:spcBef>
          <a:spcPct val="0"/>
        </a:spcBef>
        <a:spcAft>
          <a:spcPct val="0"/>
        </a:spcAft>
        <a:defRPr sz="3200">
          <a:solidFill>
            <a:schemeClr val="tx2"/>
          </a:solidFill>
          <a:latin typeface="Times New Roman" pitchFamily="18" charset="0"/>
        </a:defRPr>
      </a:lvl7pPr>
      <a:lvl8pPr marL="1371600" algn="ctr" rtl="0" eaLnBrk="0" fontAlgn="base" hangingPunct="0">
        <a:spcBef>
          <a:spcPct val="0"/>
        </a:spcBef>
        <a:spcAft>
          <a:spcPct val="0"/>
        </a:spcAft>
        <a:defRPr sz="3200">
          <a:solidFill>
            <a:schemeClr val="tx2"/>
          </a:solidFill>
          <a:latin typeface="Times New Roman" pitchFamily="18" charset="0"/>
        </a:defRPr>
      </a:lvl8pPr>
      <a:lvl9pPr marL="1828800" algn="ctr"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lnSpc>
          <a:spcPct val="120000"/>
        </a:lnSpc>
        <a:spcBef>
          <a:spcPct val="20000"/>
        </a:spcBef>
        <a:spcAft>
          <a:spcPct val="25000"/>
        </a:spcAft>
        <a:buChar char="•"/>
        <a:defRPr sz="2400">
          <a:solidFill>
            <a:schemeClr val="tx1"/>
          </a:solidFill>
          <a:latin typeface="+mn-lt"/>
          <a:ea typeface="+mn-ea"/>
          <a:cs typeface="+mn-cs"/>
        </a:defRPr>
      </a:lvl1pPr>
      <a:lvl2pPr marL="742950" indent="-285750" algn="l" rtl="0" eaLnBrk="0" fontAlgn="base" hangingPunct="0">
        <a:lnSpc>
          <a:spcPct val="120000"/>
        </a:lnSpc>
        <a:spcBef>
          <a:spcPct val="20000"/>
        </a:spcBef>
        <a:spcAft>
          <a:spcPct val="25000"/>
        </a:spcAft>
        <a:buChar char="–"/>
        <a:defRPr sz="2000">
          <a:solidFill>
            <a:schemeClr val="tx1"/>
          </a:solidFill>
          <a:latin typeface="+mn-lt"/>
        </a:defRPr>
      </a:lvl2pPr>
      <a:lvl3pPr marL="1143000" indent="-228600" algn="l" rtl="0" eaLnBrk="0" fontAlgn="base" hangingPunct="0">
        <a:lnSpc>
          <a:spcPct val="120000"/>
        </a:lnSpc>
        <a:spcBef>
          <a:spcPct val="20000"/>
        </a:spcBef>
        <a:spcAft>
          <a:spcPct val="25000"/>
        </a:spcAft>
        <a:buChar char="•"/>
        <a:defRPr>
          <a:solidFill>
            <a:schemeClr val="tx1"/>
          </a:solidFill>
          <a:latin typeface="+mn-lt"/>
        </a:defRPr>
      </a:lvl3pPr>
      <a:lvl4pPr marL="1600200" indent="-228600" algn="l" rtl="0" eaLnBrk="0" fontAlgn="base" hangingPunct="0">
        <a:lnSpc>
          <a:spcPct val="120000"/>
        </a:lnSpc>
        <a:spcBef>
          <a:spcPct val="20000"/>
        </a:spcBef>
        <a:spcAft>
          <a:spcPct val="25000"/>
        </a:spcAft>
        <a:buChar char="–"/>
        <a:defRPr sz="1600">
          <a:solidFill>
            <a:schemeClr val="tx1"/>
          </a:solidFill>
          <a:latin typeface="+mn-lt"/>
        </a:defRPr>
      </a:lvl4pPr>
      <a:lvl5pPr marL="2057400" indent="-228600" algn="l" rtl="0" eaLnBrk="0" fontAlgn="base" hangingPunct="0">
        <a:lnSpc>
          <a:spcPct val="120000"/>
        </a:lnSpc>
        <a:spcBef>
          <a:spcPct val="20000"/>
        </a:spcBef>
        <a:spcAft>
          <a:spcPct val="25000"/>
        </a:spcAft>
        <a:buChar char="»"/>
        <a:defRPr sz="1400">
          <a:solidFill>
            <a:schemeClr val="tx1"/>
          </a:solidFill>
          <a:latin typeface="+mn-lt"/>
        </a:defRPr>
      </a:lvl5pPr>
      <a:lvl6pPr marL="2514600" indent="-228600" algn="l" rtl="0" eaLnBrk="0" fontAlgn="base" hangingPunct="0">
        <a:spcBef>
          <a:spcPct val="20000"/>
        </a:spcBef>
        <a:spcAft>
          <a:spcPct val="25000"/>
        </a:spcAft>
        <a:buChar char="»"/>
        <a:defRPr sz="1400">
          <a:solidFill>
            <a:schemeClr val="tx1"/>
          </a:solidFill>
          <a:latin typeface="+mn-lt"/>
        </a:defRPr>
      </a:lvl6pPr>
      <a:lvl7pPr marL="2971800" indent="-228600" algn="l" rtl="0" eaLnBrk="0" fontAlgn="base" hangingPunct="0">
        <a:spcBef>
          <a:spcPct val="20000"/>
        </a:spcBef>
        <a:spcAft>
          <a:spcPct val="25000"/>
        </a:spcAft>
        <a:buChar char="»"/>
        <a:defRPr sz="1400">
          <a:solidFill>
            <a:schemeClr val="tx1"/>
          </a:solidFill>
          <a:latin typeface="+mn-lt"/>
        </a:defRPr>
      </a:lvl7pPr>
      <a:lvl8pPr marL="3429000" indent="-228600" algn="l" rtl="0" eaLnBrk="0" fontAlgn="base" hangingPunct="0">
        <a:spcBef>
          <a:spcPct val="20000"/>
        </a:spcBef>
        <a:spcAft>
          <a:spcPct val="25000"/>
        </a:spcAft>
        <a:buChar char="»"/>
        <a:defRPr sz="1400">
          <a:solidFill>
            <a:schemeClr val="tx1"/>
          </a:solidFill>
          <a:latin typeface="+mn-lt"/>
        </a:defRPr>
      </a:lvl8pPr>
      <a:lvl9pPr marL="3886200" indent="-228600" algn="l" rtl="0" eaLnBrk="0" fontAlgn="base" hangingPunct="0">
        <a:spcBef>
          <a:spcPct val="20000"/>
        </a:spcBef>
        <a:spcAft>
          <a:spcPct val="2500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ubTitle" idx="1"/>
          </p:nvPr>
        </p:nvSpPr>
        <p:spPr>
          <a:xfrm>
            <a:off x="914400" y="2133600"/>
            <a:ext cx="7391400" cy="1676400"/>
          </a:xfrm>
          <a:noFill/>
        </p:spPr>
        <p:txBody>
          <a:bodyPr/>
          <a:lstStyle/>
          <a:p>
            <a:pPr>
              <a:spcBef>
                <a:spcPts val="0"/>
              </a:spcBef>
              <a:spcAft>
                <a:spcPct val="0"/>
              </a:spcAft>
            </a:pPr>
            <a:r>
              <a:rPr lang="en-US" sz="4800" dirty="0" smtClean="0"/>
              <a:t> Valuation</a:t>
            </a:r>
          </a:p>
          <a:p>
            <a:pPr>
              <a:spcBef>
                <a:spcPts val="0"/>
              </a:spcBef>
              <a:spcAft>
                <a:spcPct val="0"/>
              </a:spcAft>
            </a:pPr>
            <a:r>
              <a:rPr lang="en-US" sz="2800" dirty="0" smtClean="0"/>
              <a:t>The Cost of Capital at Henkel AG</a:t>
            </a:r>
            <a:endParaRPr lang="en-US" sz="1800" dirty="0" smtClean="0"/>
          </a:p>
        </p:txBody>
      </p:sp>
      <p:sp>
        <p:nvSpPr>
          <p:cNvPr id="5123" name="McK Disclaimer"/>
          <p:cNvSpPr>
            <a:spLocks noChangeArrowheads="1"/>
          </p:cNvSpPr>
          <p:nvPr>
            <p:custDataLst>
              <p:tags r:id="rId1"/>
            </p:custDataLst>
          </p:nvPr>
        </p:nvSpPr>
        <p:spPr bwMode="auto">
          <a:xfrm>
            <a:off x="1371600" y="5029200"/>
            <a:ext cx="6477000" cy="862013"/>
          </a:xfrm>
          <a:prstGeom prst="rect">
            <a:avLst/>
          </a:prstGeom>
          <a:noFill/>
          <a:ln w="9525">
            <a:noFill/>
            <a:miter lim="800000"/>
            <a:headEnd/>
            <a:tailEnd/>
          </a:ln>
        </p:spPr>
        <p:txBody>
          <a:bodyPr lIns="0" tIns="0" rIns="0" bIns="0">
            <a:spAutoFit/>
          </a:bodyPr>
          <a:lstStyle/>
          <a:p>
            <a:pPr algn="ctr" defTabSz="1109663">
              <a:spcAft>
                <a:spcPct val="50000"/>
              </a:spcAft>
            </a:pPr>
            <a:r>
              <a:rPr lang="en-US" sz="1400" dirty="0">
                <a:solidFill>
                  <a:schemeClr val="tx2"/>
                </a:solidFill>
              </a:rPr>
              <a:t>Professor David Wessels </a:t>
            </a:r>
            <a:r>
              <a:rPr lang="en-US" sz="1400" dirty="0" smtClean="0">
                <a:solidFill>
                  <a:schemeClr val="tx2"/>
                </a:solidFill>
              </a:rPr>
              <a:t>©2010</a:t>
            </a:r>
            <a:endParaRPr lang="en-US" sz="1400" dirty="0">
              <a:solidFill>
                <a:schemeClr val="tx2"/>
              </a:solidFill>
            </a:endParaRPr>
          </a:p>
          <a:p>
            <a:pPr algn="ctr" defTabSz="1109663">
              <a:spcAft>
                <a:spcPct val="50000"/>
              </a:spcAft>
            </a:pPr>
            <a:r>
              <a:rPr lang="en-US" sz="1400" dirty="0">
                <a:solidFill>
                  <a:schemeClr val="tx2"/>
                </a:solidFill>
              </a:rPr>
              <a:t>The Wharton School of the University of Pennsylvania</a:t>
            </a:r>
          </a:p>
          <a:p>
            <a:pPr algn="ctr" defTabSz="1109663">
              <a:spcAft>
                <a:spcPct val="50000"/>
              </a:spcAft>
            </a:pPr>
            <a:r>
              <a:rPr lang="en-US" sz="1400" dirty="0" smtClean="0">
                <a:solidFill>
                  <a:schemeClr val="tx2"/>
                </a:solidFill>
              </a:rPr>
              <a:t>3620 </a:t>
            </a:r>
            <a:r>
              <a:rPr lang="en-US" sz="1400" dirty="0">
                <a:solidFill>
                  <a:schemeClr val="tx2"/>
                </a:solidFill>
              </a:rPr>
              <a:t>Locust Walk, Philadelphia PA 19104</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Structure</a:t>
            </a:r>
            <a:endParaRPr lang="en-US" dirty="0"/>
          </a:p>
        </p:txBody>
      </p:sp>
      <p:sp>
        <p:nvSpPr>
          <p:cNvPr id="10" name="Content Placeholder 9"/>
          <p:cNvSpPr>
            <a:spLocks noGrp="1"/>
          </p:cNvSpPr>
          <p:nvPr>
            <p:ph idx="1"/>
          </p:nvPr>
        </p:nvSpPr>
        <p:spPr>
          <a:xfrm>
            <a:off x="685800" y="1524000"/>
            <a:ext cx="7772400" cy="685800"/>
          </a:xfrm>
        </p:spPr>
        <p:txBody>
          <a:bodyPr/>
          <a:lstStyle/>
          <a:p>
            <a:r>
              <a:rPr lang="en-US" sz="1800" dirty="0" smtClean="0"/>
              <a:t>To create the weighted average cost of capital, we weight the cost of debt and cost of equity by the market values of debt in equity.  For Henkel, debt comprises 22.0% of the total enterprise value.</a:t>
            </a:r>
            <a:endParaRPr lang="en-US" sz="1800" dirty="0"/>
          </a:p>
        </p:txBody>
      </p:sp>
      <p:sp>
        <p:nvSpPr>
          <p:cNvPr id="5" name="Footer Placeholder 4"/>
          <p:cNvSpPr>
            <a:spLocks noGrp="1"/>
          </p:cNvSpPr>
          <p:nvPr>
            <p:ph type="ftr" sz="quarter" idx="11"/>
          </p:nvPr>
        </p:nvSpPr>
        <p:spPr/>
        <p:txBody>
          <a:bodyPr/>
          <a:lstStyle/>
          <a:p>
            <a:pPr>
              <a:defRPr/>
            </a:pPr>
            <a:r>
              <a:rPr lang="en-US" smtClean="0"/>
              <a:t>Valuation, Measuring  and Managing the Value of Companies</a:t>
            </a:r>
            <a:endParaRPr lang="en-US" dirty="0"/>
          </a:p>
        </p:txBody>
      </p:sp>
      <p:sp>
        <p:nvSpPr>
          <p:cNvPr id="6" name="Slide Number Placeholder 5"/>
          <p:cNvSpPr>
            <a:spLocks noGrp="1"/>
          </p:cNvSpPr>
          <p:nvPr>
            <p:ph type="sldNum" sz="quarter" idx="12"/>
          </p:nvPr>
        </p:nvSpPr>
        <p:spPr/>
        <p:txBody>
          <a:bodyPr/>
          <a:lstStyle/>
          <a:p>
            <a:pPr>
              <a:defRPr/>
            </a:pPr>
            <a:fld id="{22CE7B27-CE94-4CD1-9573-211CA909A32C}" type="slidenum">
              <a:rPr lang="en-US" smtClean="0"/>
              <a:pPr>
                <a:defRPr/>
              </a:pPr>
              <a:t>10</a:t>
            </a:fld>
            <a:endParaRPr lang="en-US"/>
          </a:p>
        </p:txBody>
      </p:sp>
      <p:pic>
        <p:nvPicPr>
          <p:cNvPr id="5125" name="Picture 5"/>
          <p:cNvPicPr>
            <a:picLocks noChangeAspect="1" noChangeArrowheads="1"/>
          </p:cNvPicPr>
          <p:nvPr/>
        </p:nvPicPr>
        <p:blipFill>
          <a:blip r:embed="rId2" cstate="print"/>
          <a:srcRect/>
          <a:stretch>
            <a:fillRect/>
          </a:stretch>
        </p:blipFill>
        <p:spPr bwMode="auto">
          <a:xfrm>
            <a:off x="685800" y="2971800"/>
            <a:ext cx="4343400" cy="2865438"/>
          </a:xfrm>
          <a:prstGeom prst="rect">
            <a:avLst/>
          </a:prstGeom>
          <a:noFill/>
          <a:ln w="9525">
            <a:noFill/>
            <a:miter lim="800000"/>
            <a:headEnd/>
            <a:tailEnd/>
          </a:ln>
          <a:effectLst/>
        </p:spPr>
      </p:pic>
      <p:pic>
        <p:nvPicPr>
          <p:cNvPr id="22531" name="Picture 3"/>
          <p:cNvPicPr>
            <a:picLocks noChangeAspect="1" noChangeArrowheads="1"/>
          </p:cNvPicPr>
          <p:nvPr/>
        </p:nvPicPr>
        <p:blipFill>
          <a:blip r:embed="rId3" cstate="print"/>
          <a:srcRect/>
          <a:stretch>
            <a:fillRect/>
          </a:stretch>
        </p:blipFill>
        <p:spPr bwMode="auto">
          <a:xfrm>
            <a:off x="5943600" y="3657600"/>
            <a:ext cx="2487232" cy="1143000"/>
          </a:xfrm>
          <a:prstGeom prst="rect">
            <a:avLst/>
          </a:prstGeom>
          <a:noFill/>
          <a:ln w="9525">
            <a:noFill/>
            <a:miter lim="800000"/>
            <a:headEnd/>
            <a:tailEnd/>
          </a:ln>
          <a:effectLst/>
        </p:spPr>
      </p:pic>
      <p:sp>
        <p:nvSpPr>
          <p:cNvPr id="11" name="Right Arrow 10"/>
          <p:cNvSpPr/>
          <p:nvPr/>
        </p:nvSpPr>
        <p:spPr bwMode="auto">
          <a:xfrm>
            <a:off x="5181600" y="4038600"/>
            <a:ext cx="381000" cy="762000"/>
          </a:xfrm>
          <a:prstGeom prst="rightArrow">
            <a:avLst/>
          </a:prstGeom>
          <a:solidFill>
            <a:srgbClr val="A6BFDE"/>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97280"/>
          </a:xfrm>
        </p:spPr>
        <p:txBody>
          <a:bodyPr/>
          <a:lstStyle/>
          <a:p>
            <a:r>
              <a:rPr lang="en-US" dirty="0" smtClean="0"/>
              <a:t>The Cost of Capital at Henkel</a:t>
            </a:r>
            <a:endParaRPr lang="en-US" dirty="0"/>
          </a:p>
        </p:txBody>
      </p:sp>
      <p:sp>
        <p:nvSpPr>
          <p:cNvPr id="3" name="Content Placeholder 2"/>
          <p:cNvSpPr>
            <a:spLocks noGrp="1"/>
          </p:cNvSpPr>
          <p:nvPr>
            <p:ph sz="half" idx="1"/>
          </p:nvPr>
        </p:nvSpPr>
        <p:spPr>
          <a:xfrm>
            <a:off x="685800" y="1752600"/>
            <a:ext cx="7467600" cy="3810000"/>
          </a:xfrm>
        </p:spPr>
        <p:txBody>
          <a:bodyPr/>
          <a:lstStyle/>
          <a:p>
            <a:pPr>
              <a:spcBef>
                <a:spcPts val="0"/>
              </a:spcBef>
              <a:spcAft>
                <a:spcPts val="1200"/>
              </a:spcAft>
            </a:pPr>
            <a:r>
              <a:rPr lang="en-US" sz="1800" dirty="0" smtClean="0"/>
              <a:t>To value Henkel using DCF and to evaluate Henkel’s ability to create value, we need a robust estimate of the company’s cost of capital.</a:t>
            </a:r>
          </a:p>
          <a:p>
            <a:pPr>
              <a:spcBef>
                <a:spcPts val="0"/>
              </a:spcBef>
              <a:spcAft>
                <a:spcPts val="1200"/>
              </a:spcAft>
            </a:pPr>
            <a:r>
              <a:rPr lang="en-US" sz="1800" dirty="0" smtClean="0"/>
              <a:t>Based on today’s low interest rates (the 10-year German Treasury trades at just </a:t>
            </a:r>
            <a:r>
              <a:rPr lang="en-US" sz="1800" dirty="0" smtClean="0"/>
              <a:t>3.4%), </a:t>
            </a:r>
            <a:r>
              <a:rPr lang="en-US" sz="1800" b="1" dirty="0" smtClean="0"/>
              <a:t>we estimate Henkel’s after-tax cost of capital at 6.6%.  </a:t>
            </a:r>
            <a:r>
              <a:rPr lang="en-US" sz="1800" dirty="0" smtClean="0"/>
              <a:t>This estimate is based on a cost of debt of 3.2% (using a default rating of A-), a cost of equity of </a:t>
            </a:r>
            <a:r>
              <a:rPr lang="en-US" sz="1800" dirty="0" smtClean="0"/>
              <a:t>7.5% </a:t>
            </a:r>
            <a:r>
              <a:rPr lang="en-US" sz="1800" dirty="0" smtClean="0"/>
              <a:t>(using a </a:t>
            </a:r>
            <a:r>
              <a:rPr lang="en-US" sz="1800" dirty="0" err="1" smtClean="0"/>
              <a:t>relevered</a:t>
            </a:r>
            <a:r>
              <a:rPr lang="en-US" sz="1800" dirty="0" smtClean="0"/>
              <a:t> industry beta of </a:t>
            </a:r>
            <a:r>
              <a:rPr lang="en-US" sz="1800" dirty="0" smtClean="0"/>
              <a:t>0.82), </a:t>
            </a:r>
            <a:r>
              <a:rPr lang="en-US" sz="1800" dirty="0" smtClean="0"/>
              <a:t>and a debt-to-value ratio of </a:t>
            </a:r>
            <a:r>
              <a:rPr lang="en-US" sz="1800" dirty="0" smtClean="0"/>
              <a:t>22.0</a:t>
            </a:r>
            <a:r>
              <a:rPr lang="en-US" sz="1800" dirty="0" smtClean="0"/>
              <a:t>%.</a:t>
            </a:r>
            <a:endParaRPr lang="en-US" sz="1800" dirty="0" smtClean="0"/>
          </a:p>
          <a:p>
            <a:pPr>
              <a:spcBef>
                <a:spcPts val="0"/>
              </a:spcBef>
              <a:spcAft>
                <a:spcPts val="1200"/>
              </a:spcAft>
            </a:pPr>
            <a:r>
              <a:rPr lang="en-US" sz="1800" dirty="0" smtClean="0"/>
              <a:t>In this presentation, we step through the calculation of each component.  We start with the cost of debt, followed by the cost of equity, and conclude with a short discussion on the company’s capital structure.</a:t>
            </a:r>
          </a:p>
        </p:txBody>
      </p:sp>
      <p:sp>
        <p:nvSpPr>
          <p:cNvPr id="5" name="Footer Placeholder 4"/>
          <p:cNvSpPr>
            <a:spLocks noGrp="1"/>
          </p:cNvSpPr>
          <p:nvPr>
            <p:ph type="ftr" sz="quarter" idx="11"/>
          </p:nvPr>
        </p:nvSpPr>
        <p:spPr/>
        <p:txBody>
          <a:bodyPr/>
          <a:lstStyle/>
          <a:p>
            <a:pPr>
              <a:defRPr/>
            </a:pPr>
            <a:r>
              <a:rPr lang="en-US" smtClean="0"/>
              <a:t>Valuation, Measuring  and Managing the Value of Companies</a:t>
            </a:r>
            <a:endParaRPr lang="en-US" dirty="0"/>
          </a:p>
        </p:txBody>
      </p:sp>
      <p:sp>
        <p:nvSpPr>
          <p:cNvPr id="6" name="Slide Number Placeholder 5"/>
          <p:cNvSpPr>
            <a:spLocks noGrp="1"/>
          </p:cNvSpPr>
          <p:nvPr>
            <p:ph type="sldNum" sz="quarter" idx="12"/>
          </p:nvPr>
        </p:nvSpPr>
        <p:spPr/>
        <p:txBody>
          <a:bodyPr/>
          <a:lstStyle/>
          <a:p>
            <a:pPr>
              <a:defRPr/>
            </a:pPr>
            <a:fld id="{22CE7B27-CE94-4CD1-9573-211CA909A32C}" type="slidenum">
              <a:rPr lang="en-US" smtClean="0"/>
              <a:pPr>
                <a:defRPr/>
              </a:pPr>
              <a:t>2</a:t>
            </a:fld>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97280"/>
          </a:xfrm>
        </p:spPr>
        <p:txBody>
          <a:bodyPr/>
          <a:lstStyle/>
          <a:p>
            <a:r>
              <a:rPr lang="en-US" dirty="0" smtClean="0"/>
              <a:t>The Cost of Capital</a:t>
            </a:r>
            <a:endParaRPr lang="en-US" dirty="0"/>
          </a:p>
        </p:txBody>
      </p:sp>
      <p:sp>
        <p:nvSpPr>
          <p:cNvPr id="5" name="Footer Placeholder 4"/>
          <p:cNvSpPr>
            <a:spLocks noGrp="1"/>
          </p:cNvSpPr>
          <p:nvPr>
            <p:ph type="ftr" sz="quarter" idx="11"/>
          </p:nvPr>
        </p:nvSpPr>
        <p:spPr/>
        <p:txBody>
          <a:bodyPr/>
          <a:lstStyle/>
          <a:p>
            <a:pPr>
              <a:defRPr/>
            </a:pPr>
            <a:r>
              <a:rPr lang="en-US" smtClean="0"/>
              <a:t>Valuation, Measuring  and Managing the Value of Companies</a:t>
            </a:r>
            <a:endParaRPr lang="en-US" dirty="0"/>
          </a:p>
        </p:txBody>
      </p:sp>
      <p:sp>
        <p:nvSpPr>
          <p:cNvPr id="6" name="Slide Number Placeholder 5"/>
          <p:cNvSpPr>
            <a:spLocks noGrp="1"/>
          </p:cNvSpPr>
          <p:nvPr>
            <p:ph type="sldNum" sz="quarter" idx="12"/>
          </p:nvPr>
        </p:nvSpPr>
        <p:spPr/>
        <p:txBody>
          <a:bodyPr/>
          <a:lstStyle/>
          <a:p>
            <a:pPr>
              <a:defRPr/>
            </a:pPr>
            <a:fld id="{22CE7B27-CE94-4CD1-9573-211CA909A32C}" type="slidenum">
              <a:rPr lang="en-US" smtClean="0"/>
              <a:pPr>
                <a:defRPr/>
              </a:pPr>
              <a:t>3</a:t>
            </a:fld>
            <a:endParaRPr lang="en-US"/>
          </a:p>
        </p:txBody>
      </p:sp>
      <p:sp>
        <p:nvSpPr>
          <p:cNvPr id="7" name="TextBox 6"/>
          <p:cNvSpPr txBox="1"/>
          <p:nvPr/>
        </p:nvSpPr>
        <p:spPr>
          <a:xfrm>
            <a:off x="1533840" y="5058696"/>
            <a:ext cx="1371600" cy="830997"/>
          </a:xfrm>
          <a:prstGeom prst="rect">
            <a:avLst/>
          </a:prstGeom>
          <a:noFill/>
        </p:spPr>
        <p:txBody>
          <a:bodyPr wrap="square" rtlCol="0">
            <a:spAutoFit/>
          </a:bodyPr>
          <a:lstStyle/>
          <a:p>
            <a:pPr marL="225425" indent="-225425">
              <a:buFont typeface="Arial" pitchFamily="34" charset="0"/>
              <a:buChar char="•"/>
            </a:pPr>
            <a:r>
              <a:rPr lang="en-US" sz="1200" dirty="0" smtClean="0"/>
              <a:t>Yield to maturity of 10-year German Treasuries</a:t>
            </a:r>
            <a:endParaRPr lang="en-US" sz="1200" dirty="0"/>
          </a:p>
        </p:txBody>
      </p:sp>
      <p:sp>
        <p:nvSpPr>
          <p:cNvPr id="9" name="TextBox 8"/>
          <p:cNvSpPr txBox="1"/>
          <p:nvPr/>
        </p:nvSpPr>
        <p:spPr>
          <a:xfrm>
            <a:off x="2981640" y="5058696"/>
            <a:ext cx="1295400" cy="1015663"/>
          </a:xfrm>
          <a:prstGeom prst="rect">
            <a:avLst/>
          </a:prstGeom>
          <a:noFill/>
        </p:spPr>
        <p:txBody>
          <a:bodyPr wrap="square" rtlCol="0">
            <a:spAutoFit/>
          </a:bodyPr>
          <a:lstStyle/>
          <a:p>
            <a:pPr marL="225425" indent="-225425">
              <a:buFont typeface="Arial" pitchFamily="34" charset="0"/>
              <a:buChar char="•"/>
            </a:pPr>
            <a:r>
              <a:rPr lang="en-US" sz="1200" dirty="0" smtClean="0"/>
              <a:t>German statutory tax rate reported by the company</a:t>
            </a:r>
            <a:endParaRPr lang="en-US" sz="1200" dirty="0"/>
          </a:p>
        </p:txBody>
      </p:sp>
      <p:sp>
        <p:nvSpPr>
          <p:cNvPr id="10" name="TextBox 9"/>
          <p:cNvSpPr txBox="1"/>
          <p:nvPr/>
        </p:nvSpPr>
        <p:spPr>
          <a:xfrm>
            <a:off x="4505640" y="5058696"/>
            <a:ext cx="1371600" cy="830997"/>
          </a:xfrm>
          <a:prstGeom prst="rect">
            <a:avLst/>
          </a:prstGeom>
          <a:noFill/>
        </p:spPr>
        <p:txBody>
          <a:bodyPr wrap="square" rtlCol="0">
            <a:spAutoFit/>
          </a:bodyPr>
          <a:lstStyle/>
          <a:p>
            <a:pPr marL="225425" indent="-225425">
              <a:buFont typeface="Arial" pitchFamily="34" charset="0"/>
              <a:buChar char="•"/>
            </a:pPr>
            <a:r>
              <a:rPr lang="en-US" sz="1200" dirty="0" smtClean="0"/>
              <a:t>Yield to maturity of 10-year German Treasuries</a:t>
            </a:r>
            <a:endParaRPr lang="en-US" sz="1200" dirty="0"/>
          </a:p>
        </p:txBody>
      </p:sp>
      <p:sp>
        <p:nvSpPr>
          <p:cNvPr id="11" name="TextBox 10"/>
          <p:cNvSpPr txBox="1"/>
          <p:nvPr/>
        </p:nvSpPr>
        <p:spPr>
          <a:xfrm>
            <a:off x="6029640" y="5058696"/>
            <a:ext cx="1371600" cy="830997"/>
          </a:xfrm>
          <a:prstGeom prst="rect">
            <a:avLst/>
          </a:prstGeom>
          <a:noFill/>
        </p:spPr>
        <p:txBody>
          <a:bodyPr wrap="square" rtlCol="0">
            <a:spAutoFit/>
          </a:bodyPr>
          <a:lstStyle/>
          <a:p>
            <a:pPr marL="225425" indent="-225425">
              <a:buFont typeface="Arial" pitchFamily="34" charset="0"/>
              <a:buChar char="•"/>
            </a:pPr>
            <a:r>
              <a:rPr lang="en-US" sz="1200" dirty="0" smtClean="0"/>
              <a:t>Estimated using betas from industry comparables </a:t>
            </a:r>
            <a:endParaRPr lang="en-US" sz="1200" dirty="0"/>
          </a:p>
        </p:txBody>
      </p:sp>
      <p:sp>
        <p:nvSpPr>
          <p:cNvPr id="15" name="Rectangular Callout 14"/>
          <p:cNvSpPr/>
          <p:nvPr/>
        </p:nvSpPr>
        <p:spPr bwMode="auto">
          <a:xfrm>
            <a:off x="6791640" y="2391696"/>
            <a:ext cx="1818960" cy="838200"/>
          </a:xfrm>
          <a:prstGeom prst="wedgeRectCallout">
            <a:avLst>
              <a:gd name="adj1" fmla="val -163563"/>
              <a:gd name="adj2" fmla="val 87338"/>
            </a:avLst>
          </a:prstGeom>
          <a:solidFill>
            <a:schemeClr val="accent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We assume Henkel will maintain its current </a:t>
            </a:r>
            <a:r>
              <a:rPr kumimoji="0" lang="en-US" sz="1200" b="0" i="0" u="none" strike="noStrike" cap="none" normalizeH="0" baseline="0" dirty="0" smtClean="0">
                <a:ln>
                  <a:noFill/>
                </a:ln>
                <a:solidFill>
                  <a:schemeClr val="tx1"/>
                </a:solidFill>
                <a:effectLst/>
                <a:latin typeface="Times New Roman" pitchFamily="18" charset="0"/>
              </a:rPr>
              <a:t>22.0% </a:t>
            </a:r>
            <a:r>
              <a:rPr kumimoji="0" lang="en-US" sz="1200" b="0" i="0" u="none" strike="noStrike" cap="none" normalizeH="0" baseline="0" dirty="0" smtClean="0">
                <a:ln>
                  <a:noFill/>
                </a:ln>
                <a:solidFill>
                  <a:schemeClr val="tx1"/>
                </a:solidFill>
                <a:effectLst/>
                <a:latin typeface="Times New Roman" pitchFamily="18" charset="0"/>
              </a:rPr>
              <a:t>debt-to-value ratio</a:t>
            </a:r>
            <a:r>
              <a:rPr kumimoji="0" lang="en-US" sz="1200" b="0" i="0" u="none" strike="noStrike" cap="none" normalizeH="0" dirty="0" smtClean="0">
                <a:ln>
                  <a:noFill/>
                </a:ln>
                <a:solidFill>
                  <a:schemeClr val="tx1"/>
                </a:solidFill>
                <a:effectLst/>
                <a:latin typeface="Times New Roman" pitchFamily="18" charset="0"/>
              </a:rPr>
              <a:t>.</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6" name="Content Placeholder 3"/>
          <p:cNvSpPr>
            <a:spLocks noGrp="1"/>
          </p:cNvSpPr>
          <p:nvPr>
            <p:ph sz="half" idx="2"/>
          </p:nvPr>
        </p:nvSpPr>
        <p:spPr>
          <a:xfrm>
            <a:off x="685800" y="1524000"/>
            <a:ext cx="7772400" cy="1066800"/>
          </a:xfrm>
        </p:spPr>
        <p:txBody>
          <a:bodyPr/>
          <a:lstStyle/>
          <a:p>
            <a:pPr>
              <a:spcBef>
                <a:spcPts val="0"/>
              </a:spcBef>
              <a:spcAft>
                <a:spcPts val="1200"/>
              </a:spcAft>
            </a:pPr>
            <a:r>
              <a:rPr lang="en-US" sz="1600" dirty="0" smtClean="0"/>
              <a:t>We estimate the after-tax cost of capital for Henkel at 6.6%.  The cost of capital is historically low, driven primarily by low interest rates (only 3.4% for 10-year German Treasuries) and a low beta for Henkel (estimate at </a:t>
            </a:r>
            <a:r>
              <a:rPr lang="en-US" sz="1600" dirty="0" smtClean="0"/>
              <a:t>0.82).</a:t>
            </a:r>
            <a:endParaRPr lang="en-US" sz="1600" dirty="0"/>
          </a:p>
        </p:txBody>
      </p:sp>
      <p:graphicFrame>
        <p:nvGraphicFramePr>
          <p:cNvPr id="12" name="Diagram 11"/>
          <p:cNvGraphicFramePr/>
          <p:nvPr/>
        </p:nvGraphicFramePr>
        <p:xfrm>
          <a:off x="1838640" y="2315496"/>
          <a:ext cx="5410200" cy="299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97280"/>
          </a:xfrm>
        </p:spPr>
        <p:txBody>
          <a:bodyPr/>
          <a:lstStyle/>
          <a:p>
            <a:r>
              <a:rPr lang="en-US" dirty="0" smtClean="0"/>
              <a:t>Credit Ratings</a:t>
            </a:r>
            <a:endParaRPr lang="en-US" dirty="0"/>
          </a:p>
        </p:txBody>
      </p:sp>
      <p:sp>
        <p:nvSpPr>
          <p:cNvPr id="4" name="Content Placeholder 3"/>
          <p:cNvSpPr>
            <a:spLocks noGrp="1"/>
          </p:cNvSpPr>
          <p:nvPr>
            <p:ph sz="half" idx="2"/>
          </p:nvPr>
        </p:nvSpPr>
        <p:spPr>
          <a:xfrm>
            <a:off x="685800" y="1524000"/>
            <a:ext cx="7772400" cy="1066800"/>
          </a:xfrm>
        </p:spPr>
        <p:txBody>
          <a:bodyPr/>
          <a:lstStyle/>
          <a:p>
            <a:r>
              <a:rPr lang="en-US" sz="1800" dirty="0" smtClean="0"/>
              <a:t>Since Henkel does not carry long-term debt, </a:t>
            </a:r>
            <a:r>
              <a:rPr lang="en-US" sz="1800" dirty="0" smtClean="0"/>
              <a:t>use </a:t>
            </a:r>
            <a:r>
              <a:rPr lang="en-US" sz="1800" dirty="0" smtClean="0"/>
              <a:t>the company’s credit rating to determine the cost of debt.  As of its last rating, the company was rated A-, which translates to a yield-to-maturity of 4.63%. </a:t>
            </a:r>
          </a:p>
          <a:p>
            <a:pPr>
              <a:buNone/>
            </a:pPr>
            <a:endParaRPr lang="en-US" sz="1600" dirty="0"/>
          </a:p>
        </p:txBody>
      </p:sp>
      <p:sp>
        <p:nvSpPr>
          <p:cNvPr id="5" name="Footer Placeholder 4"/>
          <p:cNvSpPr>
            <a:spLocks noGrp="1"/>
          </p:cNvSpPr>
          <p:nvPr>
            <p:ph type="ftr" sz="quarter" idx="11"/>
          </p:nvPr>
        </p:nvSpPr>
        <p:spPr/>
        <p:txBody>
          <a:bodyPr/>
          <a:lstStyle/>
          <a:p>
            <a:pPr>
              <a:defRPr/>
            </a:pPr>
            <a:r>
              <a:rPr lang="en-US" smtClean="0"/>
              <a:t>Valuation, Measuring  and Managing the Value of Companies</a:t>
            </a:r>
            <a:endParaRPr lang="en-US" dirty="0"/>
          </a:p>
        </p:txBody>
      </p:sp>
      <p:sp>
        <p:nvSpPr>
          <p:cNvPr id="6" name="Slide Number Placeholder 5"/>
          <p:cNvSpPr>
            <a:spLocks noGrp="1"/>
          </p:cNvSpPr>
          <p:nvPr>
            <p:ph type="sldNum" sz="quarter" idx="12"/>
          </p:nvPr>
        </p:nvSpPr>
        <p:spPr/>
        <p:txBody>
          <a:bodyPr/>
          <a:lstStyle/>
          <a:p>
            <a:pPr>
              <a:defRPr/>
            </a:pPr>
            <a:fld id="{22CE7B27-CE94-4CD1-9573-211CA909A32C}" type="slidenum">
              <a:rPr lang="en-US" smtClean="0"/>
              <a:pPr>
                <a:defRPr/>
              </a:pPr>
              <a:t>4</a:t>
            </a:fld>
            <a:endParaRPr lang="en-US"/>
          </a:p>
        </p:txBody>
      </p:sp>
      <p:pic>
        <p:nvPicPr>
          <p:cNvPr id="1027" name="Picture 3"/>
          <p:cNvPicPr>
            <a:picLocks noChangeAspect="1" noChangeArrowheads="1"/>
          </p:cNvPicPr>
          <p:nvPr/>
        </p:nvPicPr>
        <p:blipFill>
          <a:blip r:embed="rId2" cstate="print"/>
          <a:srcRect/>
          <a:stretch>
            <a:fillRect/>
          </a:stretch>
        </p:blipFill>
        <p:spPr bwMode="auto">
          <a:xfrm>
            <a:off x="838200" y="2819400"/>
            <a:ext cx="3581400" cy="2750930"/>
          </a:xfrm>
          <a:prstGeom prst="rect">
            <a:avLst/>
          </a:prstGeom>
          <a:noFill/>
          <a:ln w="9525">
            <a:noFill/>
            <a:miter lim="800000"/>
            <a:headEnd/>
            <a:tailEnd/>
          </a:ln>
          <a:effectLst/>
        </p:spPr>
      </p:pic>
      <p:pic>
        <p:nvPicPr>
          <p:cNvPr id="2052" name="Picture 4"/>
          <p:cNvPicPr>
            <a:picLocks noChangeAspect="1" noChangeArrowheads="1"/>
          </p:cNvPicPr>
          <p:nvPr/>
        </p:nvPicPr>
        <p:blipFill>
          <a:blip r:embed="rId3" cstate="print"/>
          <a:srcRect/>
          <a:stretch>
            <a:fillRect/>
          </a:stretch>
        </p:blipFill>
        <p:spPr bwMode="auto">
          <a:xfrm>
            <a:off x="4967074" y="2667000"/>
            <a:ext cx="3643526" cy="3124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09600"/>
            <a:ext cx="7772400" cy="1097280"/>
          </a:xfrm>
        </p:spPr>
        <p:txBody>
          <a:bodyPr/>
          <a:lstStyle/>
          <a:p>
            <a:r>
              <a:rPr lang="en-US" dirty="0" smtClean="0"/>
              <a:t>After-Tax Cost of Debt</a:t>
            </a:r>
            <a:endParaRPr lang="en-US" dirty="0"/>
          </a:p>
        </p:txBody>
      </p:sp>
      <p:sp>
        <p:nvSpPr>
          <p:cNvPr id="8" name="Content Placeholder 7"/>
          <p:cNvSpPr>
            <a:spLocks noGrp="1"/>
          </p:cNvSpPr>
          <p:nvPr>
            <p:ph sz="half" idx="1"/>
          </p:nvPr>
        </p:nvSpPr>
        <p:spPr>
          <a:xfrm>
            <a:off x="685800" y="1752600"/>
            <a:ext cx="3810000" cy="2895600"/>
          </a:xfrm>
        </p:spPr>
        <p:txBody>
          <a:bodyPr/>
          <a:lstStyle/>
          <a:p>
            <a:r>
              <a:rPr lang="en-US" sz="1800" dirty="0" smtClean="0"/>
              <a:t>Since interest is tax deductible, and this deduction is not included in free cash flow or ROIC, it must be incorporated into the cost of debt.</a:t>
            </a:r>
          </a:p>
          <a:p>
            <a:r>
              <a:rPr lang="en-US" sz="1800" dirty="0" smtClean="0"/>
              <a:t>In 2009, Henkel paid a marginal tax rate of 31%.  Therefore, we reduce the cost of debt from 4.6% to 3.2 percent.</a:t>
            </a:r>
          </a:p>
        </p:txBody>
      </p:sp>
      <p:sp>
        <p:nvSpPr>
          <p:cNvPr id="5" name="Footer Placeholder 4"/>
          <p:cNvSpPr>
            <a:spLocks noGrp="1"/>
          </p:cNvSpPr>
          <p:nvPr>
            <p:ph type="ftr" sz="quarter" idx="11"/>
          </p:nvPr>
        </p:nvSpPr>
        <p:spPr/>
        <p:txBody>
          <a:bodyPr/>
          <a:lstStyle/>
          <a:p>
            <a:pPr>
              <a:defRPr/>
            </a:pPr>
            <a:r>
              <a:rPr lang="en-US" smtClean="0"/>
              <a:t>Valuation, Measuring  and Managing the Value of Companies</a:t>
            </a:r>
            <a:endParaRPr lang="en-US" dirty="0"/>
          </a:p>
        </p:txBody>
      </p:sp>
      <p:sp>
        <p:nvSpPr>
          <p:cNvPr id="6" name="Slide Number Placeholder 5"/>
          <p:cNvSpPr>
            <a:spLocks noGrp="1"/>
          </p:cNvSpPr>
          <p:nvPr>
            <p:ph type="sldNum" sz="quarter" idx="12"/>
          </p:nvPr>
        </p:nvSpPr>
        <p:spPr/>
        <p:txBody>
          <a:bodyPr/>
          <a:lstStyle/>
          <a:p>
            <a:pPr>
              <a:defRPr/>
            </a:pPr>
            <a:fld id="{22CE7B27-CE94-4CD1-9573-211CA909A32C}" type="slidenum">
              <a:rPr lang="en-US" smtClean="0"/>
              <a:pPr>
                <a:defRPr/>
              </a:pPr>
              <a:t>5</a:t>
            </a:fld>
            <a:endParaRPr lang="en-US"/>
          </a:p>
        </p:txBody>
      </p:sp>
      <p:pic>
        <p:nvPicPr>
          <p:cNvPr id="3075" name="Picture 3"/>
          <p:cNvPicPr>
            <a:picLocks noChangeAspect="1" noChangeArrowheads="1"/>
          </p:cNvPicPr>
          <p:nvPr/>
        </p:nvPicPr>
        <p:blipFill>
          <a:blip r:embed="rId2" cstate="print"/>
          <a:srcRect/>
          <a:stretch>
            <a:fillRect/>
          </a:stretch>
        </p:blipFill>
        <p:spPr bwMode="auto">
          <a:xfrm>
            <a:off x="4648200" y="2057400"/>
            <a:ext cx="3953956" cy="3200400"/>
          </a:xfrm>
          <a:prstGeom prst="rect">
            <a:avLst/>
          </a:prstGeom>
          <a:noFill/>
          <a:ln w="9525">
            <a:noFill/>
            <a:miter lim="800000"/>
            <a:headEnd/>
            <a:tailEnd/>
          </a:ln>
          <a:effectLst/>
        </p:spPr>
      </p:pic>
      <p:sp>
        <p:nvSpPr>
          <p:cNvPr id="10" name="TextBox 9"/>
          <p:cNvSpPr txBox="1"/>
          <p:nvPr/>
        </p:nvSpPr>
        <p:spPr>
          <a:xfrm>
            <a:off x="990600" y="4800600"/>
            <a:ext cx="1371600" cy="646331"/>
          </a:xfrm>
          <a:prstGeom prst="rect">
            <a:avLst/>
          </a:prstGeom>
          <a:noFill/>
        </p:spPr>
        <p:txBody>
          <a:bodyPr wrap="square" rtlCol="0">
            <a:spAutoFit/>
          </a:bodyPr>
          <a:lstStyle/>
          <a:p>
            <a:pPr algn="ctr"/>
            <a:r>
              <a:rPr lang="en-US" sz="1800" dirty="0" smtClean="0"/>
              <a:t>After-tax cost of debt</a:t>
            </a:r>
            <a:endParaRPr lang="en-US" sz="1800" dirty="0"/>
          </a:p>
        </p:txBody>
      </p:sp>
      <p:sp>
        <p:nvSpPr>
          <p:cNvPr id="11" name="TextBox 10"/>
          <p:cNvSpPr txBox="1"/>
          <p:nvPr/>
        </p:nvSpPr>
        <p:spPr>
          <a:xfrm>
            <a:off x="2217821" y="4948989"/>
            <a:ext cx="2057400" cy="369332"/>
          </a:xfrm>
          <a:prstGeom prst="rect">
            <a:avLst/>
          </a:prstGeom>
          <a:noFill/>
        </p:spPr>
        <p:txBody>
          <a:bodyPr wrap="square" rtlCol="0">
            <a:spAutoFit/>
          </a:bodyPr>
          <a:lstStyle/>
          <a:p>
            <a:pPr algn="ctr"/>
            <a:r>
              <a:rPr lang="en-US" sz="1800" dirty="0" smtClean="0"/>
              <a:t>=  (1-31%) (4.63%)</a:t>
            </a:r>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dirty="0" smtClean="0"/>
              <a:t>The Risk Free Rate</a:t>
            </a:r>
            <a:endParaRPr lang="en-US" dirty="0"/>
          </a:p>
        </p:txBody>
      </p:sp>
      <p:sp>
        <p:nvSpPr>
          <p:cNvPr id="3" name="Content Placeholder 2"/>
          <p:cNvSpPr>
            <a:spLocks noGrp="1"/>
          </p:cNvSpPr>
          <p:nvPr>
            <p:ph sz="half" idx="1"/>
          </p:nvPr>
        </p:nvSpPr>
        <p:spPr>
          <a:xfrm>
            <a:off x="609600" y="1676400"/>
            <a:ext cx="3962400" cy="3657600"/>
          </a:xfrm>
        </p:spPr>
        <p:txBody>
          <a:bodyPr/>
          <a:lstStyle/>
          <a:p>
            <a:pPr>
              <a:spcBef>
                <a:spcPts val="0"/>
              </a:spcBef>
              <a:spcAft>
                <a:spcPts val="1200"/>
              </a:spcAft>
            </a:pPr>
            <a:r>
              <a:rPr lang="en-US" sz="1800" dirty="0" smtClean="0"/>
              <a:t>To calculate the cost of equity for Henkel AG, we start with a euro-denominated 10-year German Treasury rate.  </a:t>
            </a:r>
          </a:p>
          <a:p>
            <a:pPr>
              <a:spcBef>
                <a:spcPts val="0"/>
              </a:spcBef>
              <a:spcAft>
                <a:spcPts val="1200"/>
              </a:spcAft>
            </a:pPr>
            <a:r>
              <a:rPr lang="en-US" sz="1800" dirty="0" smtClean="0"/>
              <a:t>Use </a:t>
            </a:r>
            <a:r>
              <a:rPr lang="en-US" sz="1800" dirty="0" smtClean="0"/>
              <a:t>a risk-free rate from the same currency as the company’s cash flows to properly account for imbedded inflation (in both the cash flows and the cost of capital).</a:t>
            </a:r>
          </a:p>
          <a:p>
            <a:pPr>
              <a:spcBef>
                <a:spcPts val="0"/>
              </a:spcBef>
              <a:spcAft>
                <a:spcPts val="1200"/>
              </a:spcAft>
            </a:pPr>
            <a:r>
              <a:rPr lang="en-US" sz="1800" dirty="0" smtClean="0"/>
              <a:t>In 2010, the 10-year Germany Treasury rate was 3.38%.</a:t>
            </a:r>
            <a:endParaRPr lang="en-US" sz="1600" dirty="0" smtClean="0"/>
          </a:p>
          <a:p>
            <a:endParaRPr lang="en-US" sz="1600" dirty="0" smtClean="0"/>
          </a:p>
        </p:txBody>
      </p:sp>
      <p:sp>
        <p:nvSpPr>
          <p:cNvPr id="5" name="Footer Placeholder 4"/>
          <p:cNvSpPr>
            <a:spLocks noGrp="1"/>
          </p:cNvSpPr>
          <p:nvPr>
            <p:ph type="ftr" sz="quarter" idx="11"/>
          </p:nvPr>
        </p:nvSpPr>
        <p:spPr/>
        <p:txBody>
          <a:bodyPr/>
          <a:lstStyle/>
          <a:p>
            <a:pPr>
              <a:defRPr/>
            </a:pPr>
            <a:r>
              <a:rPr lang="en-US" smtClean="0"/>
              <a:t>Valuation, Measuring  and Managing the Value of Companies</a:t>
            </a:r>
            <a:endParaRPr lang="en-US" dirty="0"/>
          </a:p>
        </p:txBody>
      </p:sp>
      <p:sp>
        <p:nvSpPr>
          <p:cNvPr id="6" name="Slide Number Placeholder 5"/>
          <p:cNvSpPr>
            <a:spLocks noGrp="1"/>
          </p:cNvSpPr>
          <p:nvPr>
            <p:ph type="sldNum" sz="quarter" idx="12"/>
          </p:nvPr>
        </p:nvSpPr>
        <p:spPr/>
        <p:txBody>
          <a:bodyPr/>
          <a:lstStyle/>
          <a:p>
            <a:pPr>
              <a:defRPr/>
            </a:pPr>
            <a:fld id="{22CE7B27-CE94-4CD1-9573-211CA909A32C}" type="slidenum">
              <a:rPr lang="en-US" smtClean="0"/>
              <a:pPr>
                <a:defRPr/>
              </a:pPr>
              <a:t>6</a:t>
            </a:fld>
            <a:endParaRPr lang="en-US"/>
          </a:p>
        </p:txBody>
      </p:sp>
      <p:pic>
        <p:nvPicPr>
          <p:cNvPr id="4" name="Picture 3"/>
          <p:cNvPicPr>
            <a:picLocks noChangeAspect="1" noChangeArrowheads="1"/>
          </p:cNvPicPr>
          <p:nvPr/>
        </p:nvPicPr>
        <p:blipFill>
          <a:blip r:embed="rId2" cstate="print"/>
          <a:srcRect/>
          <a:stretch>
            <a:fillRect/>
          </a:stretch>
        </p:blipFill>
        <p:spPr bwMode="auto">
          <a:xfrm>
            <a:off x="4648200" y="1905000"/>
            <a:ext cx="4152900" cy="37909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dirty="0" smtClean="0"/>
              <a:t>Cost of Equity: Unlevered Beta</a:t>
            </a:r>
            <a:endParaRPr lang="en-US" dirty="0"/>
          </a:p>
        </p:txBody>
      </p:sp>
      <p:sp>
        <p:nvSpPr>
          <p:cNvPr id="3" name="Content Placeholder 2"/>
          <p:cNvSpPr>
            <a:spLocks noGrp="1"/>
          </p:cNvSpPr>
          <p:nvPr>
            <p:ph sz="half" idx="1"/>
          </p:nvPr>
        </p:nvSpPr>
        <p:spPr>
          <a:xfrm>
            <a:off x="609600" y="1676400"/>
            <a:ext cx="3810000" cy="4114800"/>
          </a:xfrm>
        </p:spPr>
        <p:txBody>
          <a:bodyPr/>
          <a:lstStyle/>
          <a:p>
            <a:pPr>
              <a:spcBef>
                <a:spcPts val="0"/>
              </a:spcBef>
              <a:spcAft>
                <a:spcPts val="600"/>
              </a:spcAft>
            </a:pPr>
            <a:r>
              <a:rPr lang="en-US" sz="1800" dirty="0" smtClean="0"/>
              <a:t>To compute the cost of equity, we rely on the CAPM, which in turn requires beta.  To calculate beta, we first unlevered each company in the European HPC industry (as defined by JP Morgan).</a:t>
            </a:r>
          </a:p>
          <a:p>
            <a:pPr>
              <a:spcBef>
                <a:spcPts val="0"/>
              </a:spcBef>
              <a:spcAft>
                <a:spcPts val="600"/>
              </a:spcAft>
            </a:pPr>
            <a:r>
              <a:rPr lang="en-US" sz="1800" dirty="0" smtClean="0"/>
              <a:t>Henkel’s unlevered beta of 0.59 is at the upper range of its competitors. The relatively high unlevered beta is a factor of a high levered beta and a low level of debt.</a:t>
            </a:r>
          </a:p>
        </p:txBody>
      </p:sp>
      <p:sp>
        <p:nvSpPr>
          <p:cNvPr id="5" name="Footer Placeholder 4"/>
          <p:cNvSpPr>
            <a:spLocks noGrp="1"/>
          </p:cNvSpPr>
          <p:nvPr>
            <p:ph type="ftr" sz="quarter" idx="11"/>
          </p:nvPr>
        </p:nvSpPr>
        <p:spPr/>
        <p:txBody>
          <a:bodyPr/>
          <a:lstStyle/>
          <a:p>
            <a:pPr>
              <a:defRPr/>
            </a:pPr>
            <a:r>
              <a:rPr lang="en-US" smtClean="0"/>
              <a:t>Valuation, Measuring  and Managing the Value of Companies</a:t>
            </a:r>
            <a:endParaRPr lang="en-US" dirty="0"/>
          </a:p>
        </p:txBody>
      </p:sp>
      <p:sp>
        <p:nvSpPr>
          <p:cNvPr id="6" name="Slide Number Placeholder 5"/>
          <p:cNvSpPr>
            <a:spLocks noGrp="1"/>
          </p:cNvSpPr>
          <p:nvPr>
            <p:ph type="sldNum" sz="quarter" idx="12"/>
          </p:nvPr>
        </p:nvSpPr>
        <p:spPr/>
        <p:txBody>
          <a:bodyPr/>
          <a:lstStyle/>
          <a:p>
            <a:pPr>
              <a:defRPr/>
            </a:pPr>
            <a:fld id="{22CE7B27-CE94-4CD1-9573-211CA909A32C}" type="slidenum">
              <a:rPr lang="en-US" smtClean="0"/>
              <a:pPr>
                <a:defRPr/>
              </a:pPr>
              <a:t>7</a:t>
            </a:fld>
            <a:endParaRPr lang="en-US"/>
          </a:p>
        </p:txBody>
      </p:sp>
      <p:pic>
        <p:nvPicPr>
          <p:cNvPr id="6147" name="Picture 3"/>
          <p:cNvPicPr>
            <a:picLocks noChangeAspect="1" noChangeArrowheads="1"/>
          </p:cNvPicPr>
          <p:nvPr/>
        </p:nvPicPr>
        <p:blipFill>
          <a:blip r:embed="rId2" cstate="print"/>
          <a:srcRect/>
          <a:stretch>
            <a:fillRect/>
          </a:stretch>
        </p:blipFill>
        <p:spPr bwMode="auto">
          <a:xfrm>
            <a:off x="4648200" y="1752600"/>
            <a:ext cx="4114800" cy="391448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97280"/>
          </a:xfrm>
        </p:spPr>
        <p:txBody>
          <a:bodyPr/>
          <a:lstStyle/>
          <a:p>
            <a:r>
              <a:rPr lang="en-US" dirty="0" smtClean="0"/>
              <a:t>Beta Calculations by Segment</a:t>
            </a:r>
            <a:endParaRPr lang="en-US" dirty="0"/>
          </a:p>
        </p:txBody>
      </p:sp>
      <p:sp>
        <p:nvSpPr>
          <p:cNvPr id="3" name="Content Placeholder 2"/>
          <p:cNvSpPr>
            <a:spLocks noGrp="1"/>
          </p:cNvSpPr>
          <p:nvPr>
            <p:ph sz="half" idx="1"/>
          </p:nvPr>
        </p:nvSpPr>
        <p:spPr>
          <a:xfrm>
            <a:off x="533400" y="1828800"/>
            <a:ext cx="3886200" cy="4114800"/>
          </a:xfrm>
        </p:spPr>
        <p:txBody>
          <a:bodyPr/>
          <a:lstStyle/>
          <a:p>
            <a:pPr>
              <a:spcBef>
                <a:spcPts val="0"/>
              </a:spcBef>
              <a:spcAft>
                <a:spcPts val="1200"/>
              </a:spcAft>
            </a:pPr>
            <a:r>
              <a:rPr lang="en-US" sz="1600" dirty="0" smtClean="0"/>
              <a:t>To calculate a cost of capital by segment, we look to industry competitors on a broader scale.  </a:t>
            </a:r>
          </a:p>
          <a:p>
            <a:pPr>
              <a:spcBef>
                <a:spcPts val="0"/>
              </a:spcBef>
              <a:spcAft>
                <a:spcPts val="1200"/>
              </a:spcAft>
            </a:pPr>
            <a:r>
              <a:rPr lang="en-US" sz="1600" dirty="0" smtClean="0"/>
              <a:t>Although no true “pure play” competitors exist, there is consistency within each segment.</a:t>
            </a:r>
          </a:p>
          <a:p>
            <a:pPr>
              <a:spcBef>
                <a:spcPts val="0"/>
              </a:spcBef>
              <a:spcAft>
                <a:spcPts val="1200"/>
              </a:spcAft>
            </a:pPr>
            <a:r>
              <a:rPr lang="en-US" sz="1600" dirty="0" smtClean="0"/>
              <a:t>The unlevered beta is lowest for “Laundry &amp; Home Care” (0.44) and highest for “Adhesives” (0.71).  This is consistent with the stability of consumer staples and the cyclical nature of adhesives.</a:t>
            </a:r>
          </a:p>
        </p:txBody>
      </p:sp>
      <p:sp>
        <p:nvSpPr>
          <p:cNvPr id="5" name="Footer Placeholder 4"/>
          <p:cNvSpPr>
            <a:spLocks noGrp="1"/>
          </p:cNvSpPr>
          <p:nvPr>
            <p:ph type="ftr" sz="quarter" idx="11"/>
          </p:nvPr>
        </p:nvSpPr>
        <p:spPr/>
        <p:txBody>
          <a:bodyPr/>
          <a:lstStyle/>
          <a:p>
            <a:pPr>
              <a:defRPr/>
            </a:pPr>
            <a:r>
              <a:rPr lang="en-US" smtClean="0"/>
              <a:t>Valuation, Measuring  and Managing the Value of Companies</a:t>
            </a:r>
            <a:endParaRPr lang="en-US" dirty="0"/>
          </a:p>
        </p:txBody>
      </p:sp>
      <p:sp>
        <p:nvSpPr>
          <p:cNvPr id="6" name="Slide Number Placeholder 5"/>
          <p:cNvSpPr>
            <a:spLocks noGrp="1"/>
          </p:cNvSpPr>
          <p:nvPr>
            <p:ph type="sldNum" sz="quarter" idx="12"/>
          </p:nvPr>
        </p:nvSpPr>
        <p:spPr/>
        <p:txBody>
          <a:bodyPr/>
          <a:lstStyle/>
          <a:p>
            <a:pPr>
              <a:defRPr/>
            </a:pPr>
            <a:fld id="{22CE7B27-CE94-4CD1-9573-211CA909A32C}" type="slidenum">
              <a:rPr lang="en-US" smtClean="0"/>
              <a:pPr>
                <a:defRPr/>
              </a:pPr>
              <a:t>8</a:t>
            </a:fld>
            <a:endParaRPr lang="en-US"/>
          </a:p>
        </p:txBody>
      </p:sp>
      <p:pic>
        <p:nvPicPr>
          <p:cNvPr id="5123" name="Picture 3"/>
          <p:cNvPicPr>
            <a:picLocks noChangeAspect="1" noChangeArrowheads="1"/>
          </p:cNvPicPr>
          <p:nvPr/>
        </p:nvPicPr>
        <p:blipFill>
          <a:blip r:embed="rId2" cstate="print"/>
          <a:srcRect/>
          <a:stretch>
            <a:fillRect/>
          </a:stretch>
        </p:blipFill>
        <p:spPr bwMode="auto">
          <a:xfrm>
            <a:off x="4876800" y="1676400"/>
            <a:ext cx="3646595" cy="425306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Valuation, Measuring  and Managing the Value of Companies</a:t>
            </a:r>
            <a:endParaRPr lang="en-US" dirty="0"/>
          </a:p>
        </p:txBody>
      </p:sp>
      <p:sp>
        <p:nvSpPr>
          <p:cNvPr id="6" name="Slide Number Placeholder 5"/>
          <p:cNvSpPr>
            <a:spLocks noGrp="1"/>
          </p:cNvSpPr>
          <p:nvPr>
            <p:ph type="sldNum" sz="quarter" idx="12"/>
          </p:nvPr>
        </p:nvSpPr>
        <p:spPr/>
        <p:txBody>
          <a:bodyPr/>
          <a:lstStyle/>
          <a:p>
            <a:pPr>
              <a:defRPr/>
            </a:pPr>
            <a:fld id="{22CE7B27-CE94-4CD1-9573-211CA909A32C}" type="slidenum">
              <a:rPr lang="en-US" smtClean="0"/>
              <a:pPr>
                <a:defRPr/>
              </a:pPr>
              <a:t>9</a:t>
            </a:fld>
            <a:endParaRPr lang="en-US"/>
          </a:p>
        </p:txBody>
      </p:sp>
      <p:sp>
        <p:nvSpPr>
          <p:cNvPr id="8" name="Content Placeholder 1"/>
          <p:cNvSpPr>
            <a:spLocks noGrp="1"/>
          </p:cNvSpPr>
          <p:nvPr>
            <p:ph sz="half" idx="1"/>
          </p:nvPr>
        </p:nvSpPr>
        <p:spPr>
          <a:xfrm>
            <a:off x="609600" y="1828800"/>
            <a:ext cx="3810000" cy="1447800"/>
          </a:xfrm>
        </p:spPr>
        <p:txBody>
          <a:bodyPr/>
          <a:lstStyle/>
          <a:p>
            <a:r>
              <a:rPr lang="en-US" sz="1600" dirty="0" smtClean="0"/>
              <a:t>To determine the cost of equity, we relever industry betas to Henkel’s debt-to-equity ratio.  We then apply the capital assets pricing model:</a:t>
            </a:r>
            <a:endParaRPr lang="en-US" sz="1600" dirty="0"/>
          </a:p>
        </p:txBody>
      </p:sp>
      <p:sp>
        <p:nvSpPr>
          <p:cNvPr id="9" name="Title 2"/>
          <p:cNvSpPr>
            <a:spLocks noGrp="1"/>
          </p:cNvSpPr>
          <p:nvPr>
            <p:ph type="title"/>
          </p:nvPr>
        </p:nvSpPr>
        <p:spPr>
          <a:xfrm>
            <a:off x="685800" y="609600"/>
            <a:ext cx="7772400" cy="1097280"/>
          </a:xfrm>
        </p:spPr>
        <p:txBody>
          <a:bodyPr/>
          <a:lstStyle/>
          <a:p>
            <a:r>
              <a:rPr lang="en-US" dirty="0" smtClean="0"/>
              <a:t>Cost of Equity by Segment</a:t>
            </a:r>
            <a:endParaRPr lang="en-US" dirty="0"/>
          </a:p>
        </p:txBody>
      </p:sp>
      <p:graphicFrame>
        <p:nvGraphicFramePr>
          <p:cNvPr id="7" name="Object 6"/>
          <p:cNvGraphicFramePr>
            <a:graphicFrameLocks noChangeAspect="1"/>
          </p:cNvGraphicFramePr>
          <p:nvPr/>
        </p:nvGraphicFramePr>
        <p:xfrm>
          <a:off x="1447800" y="3352800"/>
          <a:ext cx="2293938" cy="295185"/>
        </p:xfrm>
        <a:graphic>
          <a:graphicData uri="http://schemas.openxmlformats.org/presentationml/2006/ole">
            <p:oleObj spid="_x0000_s4098" name="Equation" r:id="rId3" imgW="1981080" imgH="253800" progId="Equation.DSMT4">
              <p:embed/>
            </p:oleObj>
          </a:graphicData>
        </a:graphic>
      </p:graphicFrame>
      <p:sp>
        <p:nvSpPr>
          <p:cNvPr id="10" name="Content Placeholder 1"/>
          <p:cNvSpPr>
            <a:spLocks noGrp="1"/>
          </p:cNvSpPr>
          <p:nvPr>
            <p:ph sz="half" idx="1"/>
          </p:nvPr>
        </p:nvSpPr>
        <p:spPr>
          <a:xfrm>
            <a:off x="609600" y="3810000"/>
            <a:ext cx="3810000" cy="1828800"/>
          </a:xfrm>
        </p:spPr>
        <p:txBody>
          <a:bodyPr/>
          <a:lstStyle/>
          <a:p>
            <a:pPr indent="1588">
              <a:buNone/>
            </a:pPr>
            <a:r>
              <a:rPr lang="en-US" sz="1600" dirty="0" smtClean="0"/>
              <a:t>using a risk free rate of 3.38% and a market risk premium of 5%.</a:t>
            </a:r>
          </a:p>
          <a:p>
            <a:r>
              <a:rPr lang="en-US" sz="1600" dirty="0" smtClean="0"/>
              <a:t>Based on a levered beta of 0.64, we estimate the cost of equity for Henkel AG at 6.6%.</a:t>
            </a:r>
            <a:endParaRPr lang="en-US" sz="1600" dirty="0"/>
          </a:p>
        </p:txBody>
      </p:sp>
      <p:pic>
        <p:nvPicPr>
          <p:cNvPr id="4101" name="Picture 5"/>
          <p:cNvPicPr>
            <a:picLocks noChangeAspect="1" noChangeArrowheads="1"/>
          </p:cNvPicPr>
          <p:nvPr/>
        </p:nvPicPr>
        <p:blipFill>
          <a:blip r:embed="rId4" cstate="print"/>
          <a:srcRect/>
          <a:stretch>
            <a:fillRect/>
          </a:stretch>
        </p:blipFill>
        <p:spPr bwMode="auto">
          <a:xfrm>
            <a:off x="4495800" y="1752600"/>
            <a:ext cx="4067175" cy="40195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LTOP" val=" 512"/>
  <p:tag name="LLEFT" val=" 252"/>
  <p:tag name="NAME" val="McK Disclaimer"/>
  <p:tag name="RESIZE" val="Yes"/>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5049</TotalTime>
  <Words>854</Words>
  <Application>Microsoft Office PowerPoint</Application>
  <PresentationFormat>On-screen Show (4:3)</PresentationFormat>
  <Paragraphs>80</Paragraphs>
  <Slides>10</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Blank Presentation</vt:lpstr>
      <vt:lpstr>Equation</vt:lpstr>
      <vt:lpstr>Slide 1</vt:lpstr>
      <vt:lpstr>The Cost of Capital at Henkel</vt:lpstr>
      <vt:lpstr>The Cost of Capital</vt:lpstr>
      <vt:lpstr>Credit Ratings</vt:lpstr>
      <vt:lpstr>After-Tax Cost of Debt</vt:lpstr>
      <vt:lpstr>The Risk Free Rate</vt:lpstr>
      <vt:lpstr>Cost of Equity: Unlevered Beta</vt:lpstr>
      <vt:lpstr>Beta Calculations by Segment</vt:lpstr>
      <vt:lpstr>Cost of Equity by Segment</vt:lpstr>
      <vt:lpstr>Capital Structure</vt:lpstr>
    </vt:vector>
  </TitlesOfParts>
  <Company>The Wharton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Strategy &amp; Value Creation</dc:title>
  <dc:subject>Valuation</dc:subject>
  <dc:creator>Professor David Wessels</dc:creator>
  <cp:lastModifiedBy>Professor David Wessels</cp:lastModifiedBy>
  <cp:revision>471</cp:revision>
  <cp:lastPrinted>2010-09-28T20:42:58Z</cp:lastPrinted>
  <dcterms:created xsi:type="dcterms:W3CDTF">1998-05-12T15:12:44Z</dcterms:created>
  <dcterms:modified xsi:type="dcterms:W3CDTF">2010-12-03T03:37:39Z</dcterms:modified>
</cp:coreProperties>
</file>