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
  </p:notesMasterIdLst>
  <p:handoutMasterIdLst>
    <p:handoutMasterId r:id="rId11"/>
  </p:handoutMasterIdLst>
  <p:sldIdLst>
    <p:sldId id="257" r:id="rId2"/>
    <p:sldId id="259" r:id="rId3"/>
    <p:sldId id="260" r:id="rId4"/>
    <p:sldId id="264" r:id="rId5"/>
    <p:sldId id="261" r:id="rId6"/>
    <p:sldId id="262" r:id="rId7"/>
    <p:sldId id="263" r:id="rId8"/>
    <p:sldId id="265" r:id="rId9"/>
  </p:sldIdLst>
  <p:sldSz cx="9144000" cy="6858000" type="screen4x3"/>
  <p:notesSz cx="7315200" cy="96012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xmlns="">
        <p14:section name="Default Section" id="{2F5E540C-D0BA-45D0-86EC-B2EFBE48315E}">
          <p14:sldIdLst>
            <p14:sldId id="257"/>
          </p14:sldIdLst>
        </p14:section>
        <p14:section name="Untitled Section" id="{EF001016-BBB4-4C8C-AEE1-99CF41245968}">
          <p14:sldIdLst>
            <p14:sldId id="259"/>
            <p14:sldId id="260"/>
            <p14:sldId id="261"/>
            <p14:sldId id="262"/>
            <p14:sldId id="263"/>
            <p14:sldId id="264"/>
            <p14:sldId id="26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6BFDE"/>
    <a:srgbClr val="4F81BD"/>
    <a:srgbClr val="E1D3F9"/>
    <a:srgbClr val="CC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0" autoAdjust="0"/>
    <p:restoredTop sz="89321" autoAdjust="0"/>
  </p:normalViewPr>
  <p:slideViewPr>
    <p:cSldViewPr>
      <p:cViewPr>
        <p:scale>
          <a:sx n="107" d="100"/>
          <a:sy n="107" d="100"/>
        </p:scale>
        <p:origin x="-78" y="-7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1" y="0"/>
            <a:ext cx="3168650" cy="477838"/>
          </a:xfrm>
          <a:prstGeom prst="rect">
            <a:avLst/>
          </a:prstGeom>
          <a:noFill/>
          <a:ln w="9525">
            <a:noFill/>
            <a:miter lim="800000"/>
            <a:headEnd/>
            <a:tailEnd/>
          </a:ln>
          <a:effectLst/>
        </p:spPr>
        <p:txBody>
          <a:bodyPr vert="horz" wrap="square" lIns="96355" tIns="48177" rIns="96355" bIns="48177" numCol="1" anchor="t" anchorCtr="0" compatLnSpc="1">
            <a:prstTxWarp prst="textNoShape">
              <a:avLst/>
            </a:prstTxWarp>
          </a:bodyPr>
          <a:lstStyle>
            <a:lvl1pPr defTabSz="962001">
              <a:defRPr sz="1200"/>
            </a:lvl1pPr>
          </a:lstStyle>
          <a:p>
            <a:pPr>
              <a:defRPr/>
            </a:pPr>
            <a:endParaRPr lang="en-US"/>
          </a:p>
        </p:txBody>
      </p:sp>
      <p:sp>
        <p:nvSpPr>
          <p:cNvPr id="38915" name="Rectangle 3"/>
          <p:cNvSpPr>
            <a:spLocks noGrp="1" noChangeArrowheads="1"/>
          </p:cNvSpPr>
          <p:nvPr>
            <p:ph type="dt" sz="quarter" idx="1"/>
          </p:nvPr>
        </p:nvSpPr>
        <p:spPr bwMode="auto">
          <a:xfrm>
            <a:off x="4146550" y="0"/>
            <a:ext cx="3168650" cy="477838"/>
          </a:xfrm>
          <a:prstGeom prst="rect">
            <a:avLst/>
          </a:prstGeom>
          <a:noFill/>
          <a:ln w="9525">
            <a:noFill/>
            <a:miter lim="800000"/>
            <a:headEnd/>
            <a:tailEnd/>
          </a:ln>
          <a:effectLst/>
        </p:spPr>
        <p:txBody>
          <a:bodyPr vert="horz" wrap="square" lIns="96355" tIns="48177" rIns="96355" bIns="48177" numCol="1" anchor="t" anchorCtr="0" compatLnSpc="1">
            <a:prstTxWarp prst="textNoShape">
              <a:avLst/>
            </a:prstTxWarp>
          </a:bodyPr>
          <a:lstStyle>
            <a:lvl1pPr algn="r" defTabSz="962001">
              <a:defRPr sz="1200"/>
            </a:lvl1pPr>
          </a:lstStyle>
          <a:p>
            <a:pPr>
              <a:defRPr/>
            </a:pPr>
            <a:endParaRPr lang="en-US"/>
          </a:p>
        </p:txBody>
      </p:sp>
      <p:sp>
        <p:nvSpPr>
          <p:cNvPr id="38916" name="Rectangle 4"/>
          <p:cNvSpPr>
            <a:spLocks noGrp="1" noChangeArrowheads="1"/>
          </p:cNvSpPr>
          <p:nvPr>
            <p:ph type="ftr" sz="quarter" idx="2"/>
          </p:nvPr>
        </p:nvSpPr>
        <p:spPr bwMode="auto">
          <a:xfrm>
            <a:off x="1" y="9155113"/>
            <a:ext cx="3168650" cy="477838"/>
          </a:xfrm>
          <a:prstGeom prst="rect">
            <a:avLst/>
          </a:prstGeom>
          <a:noFill/>
          <a:ln w="9525">
            <a:noFill/>
            <a:miter lim="800000"/>
            <a:headEnd/>
            <a:tailEnd/>
          </a:ln>
          <a:effectLst/>
        </p:spPr>
        <p:txBody>
          <a:bodyPr vert="horz" wrap="square" lIns="96355" tIns="48177" rIns="96355" bIns="48177" numCol="1" anchor="b" anchorCtr="0" compatLnSpc="1">
            <a:prstTxWarp prst="textNoShape">
              <a:avLst/>
            </a:prstTxWarp>
          </a:bodyPr>
          <a:lstStyle>
            <a:lvl1pPr defTabSz="962001">
              <a:defRPr sz="1200"/>
            </a:lvl1pPr>
          </a:lstStyle>
          <a:p>
            <a:pPr>
              <a:defRPr/>
            </a:pPr>
            <a:endParaRPr lang="en-US"/>
          </a:p>
        </p:txBody>
      </p:sp>
      <p:sp>
        <p:nvSpPr>
          <p:cNvPr id="38917" name="Rectangle 5"/>
          <p:cNvSpPr>
            <a:spLocks noGrp="1" noChangeArrowheads="1"/>
          </p:cNvSpPr>
          <p:nvPr>
            <p:ph type="sldNum" sz="quarter" idx="3"/>
          </p:nvPr>
        </p:nvSpPr>
        <p:spPr bwMode="auto">
          <a:xfrm>
            <a:off x="4146550" y="9155113"/>
            <a:ext cx="3168650" cy="477838"/>
          </a:xfrm>
          <a:prstGeom prst="rect">
            <a:avLst/>
          </a:prstGeom>
          <a:noFill/>
          <a:ln w="9525">
            <a:noFill/>
            <a:miter lim="800000"/>
            <a:headEnd/>
            <a:tailEnd/>
          </a:ln>
          <a:effectLst/>
        </p:spPr>
        <p:txBody>
          <a:bodyPr vert="horz" wrap="square" lIns="96355" tIns="48177" rIns="96355" bIns="48177" numCol="1" anchor="b" anchorCtr="0" compatLnSpc="1">
            <a:prstTxWarp prst="textNoShape">
              <a:avLst/>
            </a:prstTxWarp>
          </a:bodyPr>
          <a:lstStyle>
            <a:lvl1pPr algn="r" defTabSz="962001">
              <a:defRPr sz="1200"/>
            </a:lvl1pPr>
          </a:lstStyle>
          <a:p>
            <a:pPr>
              <a:defRPr/>
            </a:pPr>
            <a:fld id="{079FC45D-8419-4140-A031-90587C47B036}" type="slidenum">
              <a:rPr lang="en-US"/>
              <a:pPr>
                <a:defRPr/>
              </a:pPr>
              <a:t>‹#›</a:t>
            </a:fld>
            <a:endParaRPr lang="en-US"/>
          </a:p>
        </p:txBody>
      </p:sp>
    </p:spTree>
    <p:extLst>
      <p:ext uri="{BB962C8B-B14F-4D97-AF65-F5344CB8AC3E}">
        <p14:creationId xmlns:p14="http://schemas.microsoft.com/office/powerpoint/2010/main" xmlns="" val="23413335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1"/>
            <a:ext cx="3168650" cy="479425"/>
          </a:xfrm>
          <a:prstGeom prst="rect">
            <a:avLst/>
          </a:prstGeom>
          <a:noFill/>
          <a:ln w="9525">
            <a:noFill/>
            <a:miter lim="800000"/>
            <a:headEnd/>
            <a:tailEnd/>
          </a:ln>
          <a:effectLst/>
        </p:spPr>
        <p:txBody>
          <a:bodyPr vert="horz" wrap="square" lIns="96355" tIns="48177" rIns="96355" bIns="48177" numCol="1" anchor="t" anchorCtr="0" compatLnSpc="1">
            <a:prstTxWarp prst="textNoShape">
              <a:avLst/>
            </a:prstTxWarp>
          </a:bodyPr>
          <a:lstStyle>
            <a:lvl1pPr defTabSz="962001">
              <a:defRPr sz="1200"/>
            </a:lvl1pPr>
          </a:lstStyle>
          <a:p>
            <a:pPr>
              <a:defRPr/>
            </a:pPr>
            <a:endParaRPr lang="en-US"/>
          </a:p>
        </p:txBody>
      </p:sp>
      <p:sp>
        <p:nvSpPr>
          <p:cNvPr id="5123" name="Rectangle 3"/>
          <p:cNvSpPr>
            <a:spLocks noGrp="1" noChangeArrowheads="1"/>
          </p:cNvSpPr>
          <p:nvPr>
            <p:ph type="dt" idx="1"/>
          </p:nvPr>
        </p:nvSpPr>
        <p:spPr bwMode="auto">
          <a:xfrm>
            <a:off x="4146550" y="1"/>
            <a:ext cx="3168650" cy="479425"/>
          </a:xfrm>
          <a:prstGeom prst="rect">
            <a:avLst/>
          </a:prstGeom>
          <a:noFill/>
          <a:ln w="9525">
            <a:noFill/>
            <a:miter lim="800000"/>
            <a:headEnd/>
            <a:tailEnd/>
          </a:ln>
          <a:effectLst/>
        </p:spPr>
        <p:txBody>
          <a:bodyPr vert="horz" wrap="square" lIns="96355" tIns="48177" rIns="96355" bIns="48177" numCol="1" anchor="t" anchorCtr="0" compatLnSpc="1">
            <a:prstTxWarp prst="textNoShape">
              <a:avLst/>
            </a:prstTxWarp>
          </a:bodyPr>
          <a:lstStyle>
            <a:lvl1pPr algn="r" defTabSz="962001">
              <a:defRPr sz="1200"/>
            </a:lvl1pPr>
          </a:lstStyle>
          <a:p>
            <a:pPr>
              <a:defRPr/>
            </a:pPr>
            <a:endParaRPr lang="en-US"/>
          </a:p>
        </p:txBody>
      </p:sp>
      <p:sp>
        <p:nvSpPr>
          <p:cNvPr id="8196" name="Rectangle 4"/>
          <p:cNvSpPr>
            <a:spLocks noGrp="1" noRot="1" noChangeAspect="1" noChangeArrowheads="1" noTextEdit="1"/>
          </p:cNvSpPr>
          <p:nvPr>
            <p:ph type="sldImg" idx="2"/>
          </p:nvPr>
        </p:nvSpPr>
        <p:spPr bwMode="auto">
          <a:xfrm>
            <a:off x="1257300" y="719138"/>
            <a:ext cx="4802188" cy="360203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74725" y="4562475"/>
            <a:ext cx="5365750" cy="4319588"/>
          </a:xfrm>
          <a:prstGeom prst="rect">
            <a:avLst/>
          </a:prstGeom>
          <a:noFill/>
          <a:ln w="9525">
            <a:noFill/>
            <a:miter lim="800000"/>
            <a:headEnd/>
            <a:tailEnd/>
          </a:ln>
          <a:effectLst/>
        </p:spPr>
        <p:txBody>
          <a:bodyPr vert="horz" wrap="square" lIns="96355" tIns="48177" rIns="96355" bIns="4817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1" y="9121776"/>
            <a:ext cx="3168650" cy="479425"/>
          </a:xfrm>
          <a:prstGeom prst="rect">
            <a:avLst/>
          </a:prstGeom>
          <a:noFill/>
          <a:ln w="9525">
            <a:noFill/>
            <a:miter lim="800000"/>
            <a:headEnd/>
            <a:tailEnd/>
          </a:ln>
          <a:effectLst/>
        </p:spPr>
        <p:txBody>
          <a:bodyPr vert="horz" wrap="square" lIns="96355" tIns="48177" rIns="96355" bIns="48177" numCol="1" anchor="b" anchorCtr="0" compatLnSpc="1">
            <a:prstTxWarp prst="textNoShape">
              <a:avLst/>
            </a:prstTxWarp>
          </a:bodyPr>
          <a:lstStyle>
            <a:lvl1pPr defTabSz="962001">
              <a:defRPr sz="1200"/>
            </a:lvl1pPr>
          </a:lstStyle>
          <a:p>
            <a:pPr>
              <a:defRPr/>
            </a:pPr>
            <a:endParaRPr lang="en-US"/>
          </a:p>
        </p:txBody>
      </p:sp>
      <p:sp>
        <p:nvSpPr>
          <p:cNvPr id="5127" name="Rectangle 7"/>
          <p:cNvSpPr>
            <a:spLocks noGrp="1" noChangeArrowheads="1"/>
          </p:cNvSpPr>
          <p:nvPr>
            <p:ph type="sldNum" sz="quarter" idx="5"/>
          </p:nvPr>
        </p:nvSpPr>
        <p:spPr bwMode="auto">
          <a:xfrm>
            <a:off x="4146550" y="9121776"/>
            <a:ext cx="3168650" cy="479425"/>
          </a:xfrm>
          <a:prstGeom prst="rect">
            <a:avLst/>
          </a:prstGeom>
          <a:noFill/>
          <a:ln w="9525">
            <a:noFill/>
            <a:miter lim="800000"/>
            <a:headEnd/>
            <a:tailEnd/>
          </a:ln>
          <a:effectLst/>
        </p:spPr>
        <p:txBody>
          <a:bodyPr vert="horz" wrap="square" lIns="96355" tIns="48177" rIns="96355" bIns="48177" numCol="1" anchor="b" anchorCtr="0" compatLnSpc="1">
            <a:prstTxWarp prst="textNoShape">
              <a:avLst/>
            </a:prstTxWarp>
          </a:bodyPr>
          <a:lstStyle>
            <a:lvl1pPr algn="r" defTabSz="962001">
              <a:defRPr sz="1200"/>
            </a:lvl1pPr>
          </a:lstStyle>
          <a:p>
            <a:pPr>
              <a:defRPr/>
            </a:pPr>
            <a:fld id="{3FB887F6-10B4-4F1D-9E73-B3ABCB68E52C}" type="slidenum">
              <a:rPr lang="en-US"/>
              <a:pPr>
                <a:defRPr/>
              </a:pPr>
              <a:t>‹#›</a:t>
            </a:fld>
            <a:endParaRPr lang="en-US"/>
          </a:p>
        </p:txBody>
      </p:sp>
    </p:spTree>
    <p:extLst>
      <p:ext uri="{BB962C8B-B14F-4D97-AF65-F5344CB8AC3E}">
        <p14:creationId xmlns:p14="http://schemas.microsoft.com/office/powerpoint/2010/main" xmlns="" val="16467027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B369032C-96D1-409A-BB53-694256E03675}" type="slidenum">
              <a:rPr lang="en-US" smtClean="0"/>
              <a:pPr/>
              <a:t>1</a:t>
            </a:fld>
            <a:endParaRPr 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B369032C-96D1-409A-BB53-694256E03675}" type="slidenum">
              <a:rPr lang="en-US" smtClean="0"/>
              <a:pPr/>
              <a:t>2</a:t>
            </a:fld>
            <a:endParaRPr 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B369032C-96D1-409A-BB53-694256E03675}" type="slidenum">
              <a:rPr lang="en-US" smtClean="0"/>
              <a:pPr/>
              <a:t>3</a:t>
            </a:fld>
            <a:endParaRPr 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B369032C-96D1-409A-BB53-694256E03675}" type="slidenum">
              <a:rPr lang="en-US" smtClean="0"/>
              <a:pPr/>
              <a:t>4</a:t>
            </a:fld>
            <a:endParaRPr 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B369032C-96D1-409A-BB53-694256E03675}" type="slidenum">
              <a:rPr lang="en-US" smtClean="0"/>
              <a:pPr/>
              <a:t>5</a:t>
            </a:fld>
            <a:endParaRPr 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B369032C-96D1-409A-BB53-694256E03675}" type="slidenum">
              <a:rPr lang="en-US" smtClean="0"/>
              <a:pPr/>
              <a:t>6</a:t>
            </a:fld>
            <a:endParaRPr 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B369032C-96D1-409A-BB53-694256E03675}" type="slidenum">
              <a:rPr lang="en-US" smtClean="0"/>
              <a:pPr/>
              <a:t>7</a:t>
            </a:fld>
            <a:endParaRPr 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B369032C-96D1-409A-BB53-694256E03675}" type="slidenum">
              <a:rPr lang="en-US" smtClean="0"/>
              <a:pPr/>
              <a:t>8</a:t>
            </a:fld>
            <a:endParaRPr 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Valuation, Measuring  and Managing the Value of Companies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48AFB68-0D3A-4978-B3AA-59182D2E34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0"/>
              </a:spcBef>
              <a:defRPr sz="2000"/>
            </a:lvl1pPr>
            <a:lvl2pPr>
              <a:spcBef>
                <a:spcPts val="0"/>
              </a:spcBef>
              <a:defRPr sz="1800"/>
            </a:lvl2pPr>
            <a:lvl3pPr>
              <a:spcBef>
                <a:spcPts val="0"/>
              </a:spcBef>
              <a:defRPr sz="1600"/>
            </a:lvl3pPr>
            <a:lvl4pPr>
              <a:spcBef>
                <a:spcPts val="0"/>
              </a:spcBef>
              <a:defRPr sz="1400"/>
            </a:lvl4pPr>
            <a:lvl5pPr>
              <a:spcBef>
                <a:spcPts val="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Valuation, Measuring  and Managing the Value of Companies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9D5BDE5-FF3B-4EB8-B0A4-C28BC6BA0B6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10000" cy="44958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Valuation, Measuring  and Managing the Value of Companies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2CE7B27-CE94-4CD1-9573-211CA909A32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Valuation, Measuring  and Managing the Value of Companies</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B671530-F6FE-4321-A44F-47E4D0860A5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Valuation, Measuring  and Managing the Value of Companies</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78C9B0C3-6537-4159-9322-9BF1E64617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685800" y="1600200"/>
            <a:ext cx="77724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800"/>
            </a:lvl1pPr>
          </a:lstStyle>
          <a:p>
            <a:pPr>
              <a:defRPr/>
            </a:pPr>
            <a:r>
              <a:rPr lang="en-US" dirty="0" smtClean="0"/>
              <a:t>Valuation, Measuring  and Managing the Value of Companies</a:t>
            </a: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endParaRPr lang="en-US" dirty="0"/>
          </a:p>
        </p:txBody>
      </p:sp>
      <p:sp>
        <p:nvSpPr>
          <p:cNvPr id="1031" name="Line 7"/>
          <p:cNvSpPr>
            <a:spLocks noChangeShapeType="1"/>
          </p:cNvSpPr>
          <p:nvPr/>
        </p:nvSpPr>
        <p:spPr bwMode="auto">
          <a:xfrm>
            <a:off x="685800" y="609600"/>
            <a:ext cx="7772400" cy="0"/>
          </a:xfrm>
          <a:prstGeom prst="line">
            <a:avLst/>
          </a:prstGeom>
          <a:noFill/>
          <a:ln w="28575">
            <a:solidFill>
              <a:schemeClr val="tx1"/>
            </a:solidFill>
            <a:round/>
            <a:headEnd/>
            <a:tailEnd/>
          </a:ln>
          <a:effectLst/>
        </p:spPr>
        <p:txBody>
          <a:bodyPr/>
          <a:lstStyle/>
          <a:p>
            <a:pPr>
              <a:defRPr/>
            </a:pPr>
            <a:endParaRPr lang="en-US"/>
          </a:p>
        </p:txBody>
      </p:sp>
      <p:sp>
        <p:nvSpPr>
          <p:cNvPr id="1032" name="Text Box 8"/>
          <p:cNvSpPr txBox="1">
            <a:spLocks noChangeArrowheads="1"/>
          </p:cNvSpPr>
          <p:nvPr/>
        </p:nvSpPr>
        <p:spPr bwMode="auto">
          <a:xfrm>
            <a:off x="609600" y="304800"/>
            <a:ext cx="1971565" cy="276999"/>
          </a:xfrm>
          <a:prstGeom prst="rect">
            <a:avLst/>
          </a:prstGeom>
          <a:noFill/>
          <a:ln w="9525">
            <a:noFill/>
            <a:miter lim="800000"/>
            <a:headEnd/>
            <a:tailEnd/>
          </a:ln>
          <a:effectLst/>
        </p:spPr>
        <p:txBody>
          <a:bodyPr wrap="none">
            <a:spAutoFit/>
          </a:bodyPr>
          <a:lstStyle/>
          <a:p>
            <a:pPr>
              <a:defRPr/>
            </a:pPr>
            <a:r>
              <a:rPr lang="en-US" sz="1200" dirty="0" smtClean="0"/>
              <a:t>Integrative</a:t>
            </a:r>
            <a:r>
              <a:rPr lang="en-US" sz="1200" baseline="0" dirty="0" smtClean="0"/>
              <a:t> Case: Henkel AG</a:t>
            </a:r>
            <a:endParaRPr lang="en-US" sz="1200" dirty="0"/>
          </a:p>
        </p:txBody>
      </p:sp>
      <p:sp>
        <p:nvSpPr>
          <p:cNvPr id="1033" name="Text Box 9"/>
          <p:cNvSpPr txBox="1">
            <a:spLocks noChangeArrowheads="1"/>
          </p:cNvSpPr>
          <p:nvPr/>
        </p:nvSpPr>
        <p:spPr bwMode="auto">
          <a:xfrm>
            <a:off x="6096000" y="304800"/>
            <a:ext cx="2438400" cy="276999"/>
          </a:xfrm>
          <a:prstGeom prst="rect">
            <a:avLst/>
          </a:prstGeom>
          <a:noFill/>
          <a:ln w="9525">
            <a:noFill/>
            <a:miter lim="800000"/>
            <a:headEnd/>
            <a:tailEnd/>
          </a:ln>
          <a:effectLst/>
        </p:spPr>
        <p:txBody>
          <a:bodyPr wrap="square">
            <a:spAutoFit/>
          </a:bodyPr>
          <a:lstStyle/>
          <a:p>
            <a:pPr algn="r">
              <a:defRPr/>
            </a:pPr>
            <a:r>
              <a:rPr lang="en-US" sz="1200" dirty="0" smtClean="0"/>
              <a:t>Corporate Overview</a:t>
            </a:r>
            <a:r>
              <a:rPr lang="en-US" sz="1200" baseline="0" dirty="0" smtClean="0"/>
              <a:t> of </a:t>
            </a:r>
            <a:r>
              <a:rPr lang="en-US" sz="1200" dirty="0" smtClean="0"/>
              <a:t>Henkel AG</a:t>
            </a:r>
            <a:endParaRPr lang="en-US" sz="1200" dirty="0"/>
          </a:p>
        </p:txBody>
      </p:sp>
      <p:sp>
        <p:nvSpPr>
          <p:cNvPr id="1034" name="Line 10"/>
          <p:cNvSpPr>
            <a:spLocks noChangeShapeType="1"/>
          </p:cNvSpPr>
          <p:nvPr/>
        </p:nvSpPr>
        <p:spPr bwMode="auto">
          <a:xfrm>
            <a:off x="685800" y="6172200"/>
            <a:ext cx="7772400" cy="0"/>
          </a:xfrm>
          <a:prstGeom prst="line">
            <a:avLst/>
          </a:prstGeom>
          <a:noFill/>
          <a:ln w="28575">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iming>
    <p:tnLst>
      <p:par>
        <p:cTn id="1" dur="indefinite" restart="never" nodeType="tmRoot"/>
      </p:par>
    </p:tnLst>
  </p:timing>
  <p:hf hdr="0" dt="0"/>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Times New Roman" pitchFamily="18" charset="0"/>
        </a:defRPr>
      </a:lvl2pPr>
      <a:lvl3pPr algn="ctr" rtl="0" eaLnBrk="0" fontAlgn="base" hangingPunct="0">
        <a:spcBef>
          <a:spcPct val="0"/>
        </a:spcBef>
        <a:spcAft>
          <a:spcPct val="0"/>
        </a:spcAft>
        <a:defRPr sz="3200">
          <a:solidFill>
            <a:schemeClr val="tx2"/>
          </a:solidFill>
          <a:latin typeface="Times New Roman" pitchFamily="18" charset="0"/>
        </a:defRPr>
      </a:lvl3pPr>
      <a:lvl4pPr algn="ctr" rtl="0" eaLnBrk="0" fontAlgn="base" hangingPunct="0">
        <a:spcBef>
          <a:spcPct val="0"/>
        </a:spcBef>
        <a:spcAft>
          <a:spcPct val="0"/>
        </a:spcAft>
        <a:defRPr sz="3200">
          <a:solidFill>
            <a:schemeClr val="tx2"/>
          </a:solidFill>
          <a:latin typeface="Times New Roman" pitchFamily="18" charset="0"/>
        </a:defRPr>
      </a:lvl4pPr>
      <a:lvl5pPr algn="ctr" rtl="0" eaLnBrk="0" fontAlgn="base" hangingPunct="0">
        <a:spcBef>
          <a:spcPct val="0"/>
        </a:spcBef>
        <a:spcAft>
          <a:spcPct val="0"/>
        </a:spcAft>
        <a:defRPr sz="3200">
          <a:solidFill>
            <a:schemeClr val="tx2"/>
          </a:solidFill>
          <a:latin typeface="Times New Roman" pitchFamily="18" charset="0"/>
        </a:defRPr>
      </a:lvl5pPr>
      <a:lvl6pPr marL="457200" algn="ctr" rtl="0" eaLnBrk="0" fontAlgn="base" hangingPunct="0">
        <a:spcBef>
          <a:spcPct val="0"/>
        </a:spcBef>
        <a:spcAft>
          <a:spcPct val="0"/>
        </a:spcAft>
        <a:defRPr sz="3200">
          <a:solidFill>
            <a:schemeClr val="tx2"/>
          </a:solidFill>
          <a:latin typeface="Times New Roman" pitchFamily="18" charset="0"/>
        </a:defRPr>
      </a:lvl6pPr>
      <a:lvl7pPr marL="914400" algn="ctr" rtl="0" eaLnBrk="0" fontAlgn="base" hangingPunct="0">
        <a:spcBef>
          <a:spcPct val="0"/>
        </a:spcBef>
        <a:spcAft>
          <a:spcPct val="0"/>
        </a:spcAft>
        <a:defRPr sz="3200">
          <a:solidFill>
            <a:schemeClr val="tx2"/>
          </a:solidFill>
          <a:latin typeface="Times New Roman" pitchFamily="18" charset="0"/>
        </a:defRPr>
      </a:lvl7pPr>
      <a:lvl8pPr marL="1371600" algn="ctr" rtl="0" eaLnBrk="0" fontAlgn="base" hangingPunct="0">
        <a:spcBef>
          <a:spcPct val="0"/>
        </a:spcBef>
        <a:spcAft>
          <a:spcPct val="0"/>
        </a:spcAft>
        <a:defRPr sz="3200">
          <a:solidFill>
            <a:schemeClr val="tx2"/>
          </a:solidFill>
          <a:latin typeface="Times New Roman" pitchFamily="18" charset="0"/>
        </a:defRPr>
      </a:lvl8pPr>
      <a:lvl9pPr marL="1828800" algn="ctr" rtl="0" eaLnBrk="0" fontAlgn="base" hangingPunct="0">
        <a:spcBef>
          <a:spcPct val="0"/>
        </a:spcBef>
        <a:spcAft>
          <a:spcPct val="0"/>
        </a:spcAft>
        <a:defRPr sz="3200">
          <a:solidFill>
            <a:schemeClr val="tx2"/>
          </a:solidFill>
          <a:latin typeface="Times New Roman" pitchFamily="18" charset="0"/>
        </a:defRPr>
      </a:lvl9pPr>
    </p:titleStyle>
    <p:bodyStyle>
      <a:lvl1pPr marL="342900" indent="-342900" algn="l" rtl="0" eaLnBrk="0" fontAlgn="base" hangingPunct="0">
        <a:lnSpc>
          <a:spcPct val="120000"/>
        </a:lnSpc>
        <a:spcBef>
          <a:spcPct val="20000"/>
        </a:spcBef>
        <a:spcAft>
          <a:spcPct val="25000"/>
        </a:spcAft>
        <a:buChar char="•"/>
        <a:defRPr sz="2400">
          <a:solidFill>
            <a:schemeClr val="tx1"/>
          </a:solidFill>
          <a:latin typeface="+mn-lt"/>
          <a:ea typeface="+mn-ea"/>
          <a:cs typeface="+mn-cs"/>
        </a:defRPr>
      </a:lvl1pPr>
      <a:lvl2pPr marL="742950" indent="-285750" algn="l" rtl="0" eaLnBrk="0" fontAlgn="base" hangingPunct="0">
        <a:lnSpc>
          <a:spcPct val="120000"/>
        </a:lnSpc>
        <a:spcBef>
          <a:spcPct val="20000"/>
        </a:spcBef>
        <a:spcAft>
          <a:spcPct val="25000"/>
        </a:spcAft>
        <a:buChar char="–"/>
        <a:defRPr sz="2000">
          <a:solidFill>
            <a:schemeClr val="tx1"/>
          </a:solidFill>
          <a:latin typeface="+mn-lt"/>
        </a:defRPr>
      </a:lvl2pPr>
      <a:lvl3pPr marL="1143000" indent="-228600" algn="l" rtl="0" eaLnBrk="0" fontAlgn="base" hangingPunct="0">
        <a:lnSpc>
          <a:spcPct val="120000"/>
        </a:lnSpc>
        <a:spcBef>
          <a:spcPct val="20000"/>
        </a:spcBef>
        <a:spcAft>
          <a:spcPct val="25000"/>
        </a:spcAft>
        <a:buChar char="•"/>
        <a:defRPr>
          <a:solidFill>
            <a:schemeClr val="tx1"/>
          </a:solidFill>
          <a:latin typeface="+mn-lt"/>
        </a:defRPr>
      </a:lvl3pPr>
      <a:lvl4pPr marL="1600200" indent="-228600" algn="l" rtl="0" eaLnBrk="0" fontAlgn="base" hangingPunct="0">
        <a:lnSpc>
          <a:spcPct val="120000"/>
        </a:lnSpc>
        <a:spcBef>
          <a:spcPct val="20000"/>
        </a:spcBef>
        <a:spcAft>
          <a:spcPct val="25000"/>
        </a:spcAft>
        <a:buChar char="–"/>
        <a:defRPr sz="1600">
          <a:solidFill>
            <a:schemeClr val="tx1"/>
          </a:solidFill>
          <a:latin typeface="+mn-lt"/>
        </a:defRPr>
      </a:lvl4pPr>
      <a:lvl5pPr marL="2057400" indent="-228600" algn="l" rtl="0" eaLnBrk="0" fontAlgn="base" hangingPunct="0">
        <a:lnSpc>
          <a:spcPct val="120000"/>
        </a:lnSpc>
        <a:spcBef>
          <a:spcPct val="20000"/>
        </a:spcBef>
        <a:spcAft>
          <a:spcPct val="25000"/>
        </a:spcAft>
        <a:buChar char="»"/>
        <a:defRPr sz="1400">
          <a:solidFill>
            <a:schemeClr val="tx1"/>
          </a:solidFill>
          <a:latin typeface="+mn-lt"/>
        </a:defRPr>
      </a:lvl5pPr>
      <a:lvl6pPr marL="2514600" indent="-228600" algn="l" rtl="0" eaLnBrk="0" fontAlgn="base" hangingPunct="0">
        <a:spcBef>
          <a:spcPct val="20000"/>
        </a:spcBef>
        <a:spcAft>
          <a:spcPct val="25000"/>
        </a:spcAft>
        <a:buChar char="»"/>
        <a:defRPr sz="1400">
          <a:solidFill>
            <a:schemeClr val="tx1"/>
          </a:solidFill>
          <a:latin typeface="+mn-lt"/>
        </a:defRPr>
      </a:lvl6pPr>
      <a:lvl7pPr marL="2971800" indent="-228600" algn="l" rtl="0" eaLnBrk="0" fontAlgn="base" hangingPunct="0">
        <a:spcBef>
          <a:spcPct val="20000"/>
        </a:spcBef>
        <a:spcAft>
          <a:spcPct val="25000"/>
        </a:spcAft>
        <a:buChar char="»"/>
        <a:defRPr sz="1400">
          <a:solidFill>
            <a:schemeClr val="tx1"/>
          </a:solidFill>
          <a:latin typeface="+mn-lt"/>
        </a:defRPr>
      </a:lvl7pPr>
      <a:lvl8pPr marL="3429000" indent="-228600" algn="l" rtl="0" eaLnBrk="0" fontAlgn="base" hangingPunct="0">
        <a:spcBef>
          <a:spcPct val="20000"/>
        </a:spcBef>
        <a:spcAft>
          <a:spcPct val="25000"/>
        </a:spcAft>
        <a:buChar char="»"/>
        <a:defRPr sz="1400">
          <a:solidFill>
            <a:schemeClr val="tx1"/>
          </a:solidFill>
          <a:latin typeface="+mn-lt"/>
        </a:defRPr>
      </a:lvl8pPr>
      <a:lvl9pPr marL="3886200" indent="-228600" algn="l" rtl="0" eaLnBrk="0" fontAlgn="base" hangingPunct="0">
        <a:spcBef>
          <a:spcPct val="20000"/>
        </a:spcBef>
        <a:spcAft>
          <a:spcPct val="2500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ubTitle" idx="1"/>
          </p:nvPr>
        </p:nvSpPr>
        <p:spPr>
          <a:xfrm>
            <a:off x="914400" y="2133600"/>
            <a:ext cx="7391400" cy="762000"/>
          </a:xfrm>
          <a:noFill/>
        </p:spPr>
        <p:txBody>
          <a:bodyPr/>
          <a:lstStyle/>
          <a:p>
            <a:pPr>
              <a:spcBef>
                <a:spcPts val="0"/>
              </a:spcBef>
              <a:spcAft>
                <a:spcPct val="0"/>
              </a:spcAft>
            </a:pPr>
            <a:r>
              <a:rPr lang="en-US" sz="4800" dirty="0" smtClean="0"/>
              <a:t> </a:t>
            </a:r>
            <a:r>
              <a:rPr lang="en-US" sz="4800" dirty="0" smtClean="0"/>
              <a:t>Valuation</a:t>
            </a:r>
          </a:p>
          <a:p>
            <a:pPr>
              <a:spcBef>
                <a:spcPts val="0"/>
              </a:spcBef>
              <a:spcAft>
                <a:spcPct val="0"/>
              </a:spcAft>
            </a:pPr>
            <a:r>
              <a:rPr lang="en-US" sz="2800" dirty="0" smtClean="0"/>
              <a:t>Corporate </a:t>
            </a:r>
            <a:r>
              <a:rPr lang="en-US" sz="2800" dirty="0" smtClean="0"/>
              <a:t>Overview of Henkel AG</a:t>
            </a:r>
            <a:endParaRPr lang="en-US" sz="1800" dirty="0" smtClean="0"/>
          </a:p>
        </p:txBody>
      </p:sp>
      <p:sp>
        <p:nvSpPr>
          <p:cNvPr id="5123" name="McK Disclaimer"/>
          <p:cNvSpPr>
            <a:spLocks noChangeArrowheads="1"/>
          </p:cNvSpPr>
          <p:nvPr>
            <p:custDataLst>
              <p:tags r:id="rId1"/>
            </p:custDataLst>
          </p:nvPr>
        </p:nvSpPr>
        <p:spPr bwMode="auto">
          <a:xfrm>
            <a:off x="1371600" y="5029200"/>
            <a:ext cx="6477000" cy="862013"/>
          </a:xfrm>
          <a:prstGeom prst="rect">
            <a:avLst/>
          </a:prstGeom>
          <a:noFill/>
          <a:ln w="9525">
            <a:noFill/>
            <a:miter lim="800000"/>
            <a:headEnd/>
            <a:tailEnd/>
          </a:ln>
        </p:spPr>
        <p:txBody>
          <a:bodyPr lIns="0" tIns="0" rIns="0" bIns="0">
            <a:spAutoFit/>
          </a:bodyPr>
          <a:lstStyle/>
          <a:p>
            <a:pPr algn="ctr" defTabSz="1109663">
              <a:spcAft>
                <a:spcPct val="50000"/>
              </a:spcAft>
            </a:pPr>
            <a:r>
              <a:rPr lang="en-US" sz="1400" dirty="0">
                <a:solidFill>
                  <a:schemeClr val="tx2"/>
                </a:solidFill>
              </a:rPr>
              <a:t>Professor David Wessels </a:t>
            </a:r>
            <a:r>
              <a:rPr lang="en-US" sz="1400" dirty="0" smtClean="0">
                <a:solidFill>
                  <a:schemeClr val="tx2"/>
                </a:solidFill>
              </a:rPr>
              <a:t>©2010</a:t>
            </a:r>
            <a:endParaRPr lang="en-US" sz="1400" dirty="0">
              <a:solidFill>
                <a:schemeClr val="tx2"/>
              </a:solidFill>
            </a:endParaRPr>
          </a:p>
          <a:p>
            <a:pPr algn="ctr" defTabSz="1109663">
              <a:spcAft>
                <a:spcPct val="50000"/>
              </a:spcAft>
            </a:pPr>
            <a:r>
              <a:rPr lang="en-US" sz="1400" dirty="0">
                <a:solidFill>
                  <a:schemeClr val="tx2"/>
                </a:solidFill>
              </a:rPr>
              <a:t>The Wharton School of the University of Pennsylvania</a:t>
            </a:r>
          </a:p>
          <a:p>
            <a:pPr algn="ctr" defTabSz="1109663">
              <a:spcAft>
                <a:spcPct val="50000"/>
              </a:spcAft>
            </a:pPr>
            <a:r>
              <a:rPr lang="en-US" sz="1400" dirty="0" smtClean="0">
                <a:solidFill>
                  <a:schemeClr val="tx2"/>
                </a:solidFill>
              </a:rPr>
              <a:t>3620 </a:t>
            </a:r>
            <a:r>
              <a:rPr lang="en-US" sz="1400" dirty="0">
                <a:solidFill>
                  <a:schemeClr val="tx2"/>
                </a:solidFill>
              </a:rPr>
              <a:t>Locust Walk, Philadelphia PA 19104</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09600"/>
            <a:ext cx="7772400" cy="914400"/>
          </a:xfrm>
        </p:spPr>
        <p:txBody>
          <a:bodyPr/>
          <a:lstStyle/>
          <a:p>
            <a:r>
              <a:rPr lang="en-US" dirty="0" smtClean="0"/>
              <a:t>Henkel AG Overview</a:t>
            </a:r>
            <a:endParaRPr lang="en-US" dirty="0"/>
          </a:p>
        </p:txBody>
      </p:sp>
      <p:sp>
        <p:nvSpPr>
          <p:cNvPr id="5" name="TextBox 4"/>
          <p:cNvSpPr txBox="1"/>
          <p:nvPr/>
        </p:nvSpPr>
        <p:spPr>
          <a:xfrm>
            <a:off x="685800" y="1448540"/>
            <a:ext cx="7772400" cy="1439433"/>
          </a:xfrm>
          <a:prstGeom prst="rect">
            <a:avLst/>
          </a:prstGeom>
          <a:noFill/>
        </p:spPr>
        <p:txBody>
          <a:bodyPr wrap="square" rtlCol="0">
            <a:spAutoFit/>
          </a:bodyPr>
          <a:lstStyle/>
          <a:p>
            <a:pPr marL="285750" indent="-285750" algn="just">
              <a:lnSpc>
                <a:spcPct val="120000"/>
              </a:lnSpc>
              <a:spcAft>
                <a:spcPts val="600"/>
              </a:spcAft>
              <a:buFont typeface="Arial" pitchFamily="34" charset="0"/>
              <a:buChar char="•"/>
            </a:pPr>
            <a:r>
              <a:rPr lang="en-US" sz="1400" dirty="0" smtClean="0"/>
              <a:t>Henkel AG is an international consumer products firm headquartered in Düsseldorf, Germany, and its three major segments are Adhesives, Cosmetics, and Laundry.</a:t>
            </a:r>
          </a:p>
          <a:p>
            <a:pPr marL="285750" indent="-285750" algn="just">
              <a:lnSpc>
                <a:spcPct val="120000"/>
              </a:lnSpc>
              <a:spcAft>
                <a:spcPts val="600"/>
              </a:spcAft>
              <a:buFont typeface="Arial" pitchFamily="34" charset="0"/>
              <a:buChar char="•"/>
            </a:pPr>
            <a:r>
              <a:rPr lang="en-US" sz="1400" dirty="0" smtClean="0"/>
              <a:t>After a few years of stable growth, the company suffered a severe </a:t>
            </a:r>
            <a:r>
              <a:rPr lang="en-US" sz="1400" u="sng" dirty="0" smtClean="0"/>
              <a:t>setback</a:t>
            </a:r>
            <a:r>
              <a:rPr lang="en-US" sz="1400" dirty="0" smtClean="0"/>
              <a:t> in </a:t>
            </a:r>
            <a:r>
              <a:rPr lang="en-US" sz="1400" u="sng" dirty="0" smtClean="0"/>
              <a:t>profitability</a:t>
            </a:r>
            <a:r>
              <a:rPr lang="en-US" sz="1400" dirty="0" smtClean="0"/>
              <a:t> for 2008 and was only able to slightly recover in 2009.  From a revenue standpoint, the company has experienced fairly healthy growth; however, </a:t>
            </a:r>
            <a:r>
              <a:rPr lang="en-US" sz="1400" u="sng" dirty="0" smtClean="0"/>
              <a:t>revenues</a:t>
            </a:r>
            <a:r>
              <a:rPr lang="en-US" sz="1400" dirty="0" smtClean="0"/>
              <a:t> dropped in 2009.</a:t>
            </a:r>
            <a:endParaRPr lang="en-US" sz="1400" dirty="0"/>
          </a:p>
        </p:txBody>
      </p:sp>
      <p:pic>
        <p:nvPicPr>
          <p:cNvPr id="4" name="Picture 2"/>
          <p:cNvPicPr>
            <a:picLocks noChangeAspect="1" noChangeArrowheads="1"/>
          </p:cNvPicPr>
          <p:nvPr/>
        </p:nvPicPr>
        <p:blipFill>
          <a:blip r:embed="rId3" cstate="print"/>
          <a:srcRect/>
          <a:stretch>
            <a:fillRect/>
          </a:stretch>
        </p:blipFill>
        <p:spPr bwMode="auto">
          <a:xfrm>
            <a:off x="990600" y="3124200"/>
            <a:ext cx="3505200" cy="2619185"/>
          </a:xfrm>
          <a:prstGeom prst="rect">
            <a:avLst/>
          </a:prstGeom>
          <a:noFill/>
          <a:ln w="9525">
            <a:noFill/>
            <a:miter lim="800000"/>
            <a:headEnd/>
            <a:tailEnd/>
          </a:ln>
          <a:effectLst/>
        </p:spPr>
      </p:pic>
      <p:sp>
        <p:nvSpPr>
          <p:cNvPr id="15" name="TextBox 14"/>
          <p:cNvSpPr txBox="1"/>
          <p:nvPr/>
        </p:nvSpPr>
        <p:spPr>
          <a:xfrm>
            <a:off x="4953000" y="5791200"/>
            <a:ext cx="3940502" cy="246221"/>
          </a:xfrm>
          <a:prstGeom prst="rect">
            <a:avLst/>
          </a:prstGeom>
          <a:noFill/>
        </p:spPr>
        <p:txBody>
          <a:bodyPr wrap="none" rtlCol="0">
            <a:spAutoFit/>
          </a:bodyPr>
          <a:lstStyle/>
          <a:p>
            <a:r>
              <a:rPr lang="en-US" sz="1000" dirty="0" smtClean="0"/>
              <a:t>Operating profit (EBIT) , as defined by Henkel in their income statement.</a:t>
            </a:r>
            <a:endParaRPr lang="en-US" sz="1000" dirty="0"/>
          </a:p>
        </p:txBody>
      </p:sp>
      <p:pic>
        <p:nvPicPr>
          <p:cNvPr id="1029" name="Picture 5"/>
          <p:cNvPicPr>
            <a:picLocks noChangeAspect="1" noChangeArrowheads="1"/>
          </p:cNvPicPr>
          <p:nvPr/>
        </p:nvPicPr>
        <p:blipFill>
          <a:blip r:embed="rId4" cstate="print"/>
          <a:srcRect/>
          <a:stretch>
            <a:fillRect/>
          </a:stretch>
        </p:blipFill>
        <p:spPr bwMode="auto">
          <a:xfrm>
            <a:off x="4876800" y="3124200"/>
            <a:ext cx="3479960" cy="2600325"/>
          </a:xfrm>
          <a:prstGeom prst="rect">
            <a:avLst/>
          </a:prstGeom>
          <a:noFill/>
          <a:ln w="9525">
            <a:noFill/>
            <a:miter lim="800000"/>
            <a:headEnd/>
            <a:tailEnd/>
          </a:ln>
          <a:effectLst/>
        </p:spPr>
      </p:pic>
      <p:sp>
        <p:nvSpPr>
          <p:cNvPr id="18" name="Footer Placeholder 17"/>
          <p:cNvSpPr>
            <a:spLocks noGrp="1"/>
          </p:cNvSpPr>
          <p:nvPr>
            <p:ph type="ftr" sz="quarter" idx="11"/>
          </p:nvPr>
        </p:nvSpPr>
        <p:spPr/>
        <p:txBody>
          <a:bodyPr/>
          <a:lstStyle/>
          <a:p>
            <a:pPr>
              <a:defRPr/>
            </a:pPr>
            <a:r>
              <a:rPr lang="en-US" smtClean="0"/>
              <a:t>Valuation, Measuring  and Managing the Value of Companies</a:t>
            </a:r>
            <a:endParaRPr lang="en-US" dirty="0"/>
          </a:p>
        </p:txBody>
      </p:sp>
      <p:sp>
        <p:nvSpPr>
          <p:cNvPr id="19" name="Slide Number Placeholder 18"/>
          <p:cNvSpPr>
            <a:spLocks noGrp="1"/>
          </p:cNvSpPr>
          <p:nvPr>
            <p:ph type="sldNum" sz="quarter" idx="12"/>
          </p:nvPr>
        </p:nvSpPr>
        <p:spPr/>
        <p:txBody>
          <a:bodyPr/>
          <a:lstStyle/>
          <a:p>
            <a:pPr>
              <a:defRPr/>
            </a:pPr>
            <a:fld id="{22CE7B27-CE94-4CD1-9573-211CA909A32C}" type="slidenum">
              <a:rPr lang="en-US" smtClean="0"/>
              <a:pPr>
                <a:defRPr/>
              </a:pPr>
              <a:t>2</a:t>
            </a:fld>
            <a:endParaRPr lang="en-US"/>
          </a:p>
        </p:txBody>
      </p:sp>
    </p:spTree>
    <p:extLst>
      <p:ext uri="{BB962C8B-B14F-4D97-AF65-F5344CB8AC3E}">
        <p14:creationId xmlns:p14="http://schemas.microsoft.com/office/powerpoint/2010/main" xmlns="" val="157692701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Revenue Distribution by Segment</a:t>
            </a:r>
            <a:endParaRPr lang="en-US" dirty="0"/>
          </a:p>
        </p:txBody>
      </p:sp>
      <p:sp>
        <p:nvSpPr>
          <p:cNvPr id="4" name="Content Placeholder 3"/>
          <p:cNvSpPr>
            <a:spLocks noGrp="1"/>
          </p:cNvSpPr>
          <p:nvPr>
            <p:ph sz="half" idx="2"/>
          </p:nvPr>
        </p:nvSpPr>
        <p:spPr>
          <a:xfrm>
            <a:off x="4876800" y="2743200"/>
            <a:ext cx="3581400" cy="3352800"/>
          </a:xfrm>
        </p:spPr>
        <p:txBody>
          <a:bodyPr/>
          <a:lstStyle/>
          <a:p>
            <a:pPr>
              <a:spcAft>
                <a:spcPts val="600"/>
              </a:spcAft>
            </a:pPr>
            <a:r>
              <a:rPr lang="en-US" sz="1200" b="1" dirty="0" smtClean="0"/>
              <a:t>Laundry &amp; Home Care </a:t>
            </a:r>
            <a:r>
              <a:rPr lang="en-US" sz="1200" dirty="0" smtClean="0"/>
              <a:t>includes </a:t>
            </a:r>
            <a:r>
              <a:rPr lang="en-US" sz="1200" dirty="0"/>
              <a:t>consumer products in detergents, cleaning products, air fresheners and insecticides</a:t>
            </a:r>
            <a:r>
              <a:rPr lang="en-US" sz="1200" dirty="0" smtClean="0"/>
              <a:t>. Major Brands include Persil, </a:t>
            </a:r>
            <a:r>
              <a:rPr lang="en-US" sz="1200" dirty="0" err="1" smtClean="0"/>
              <a:t>Purex</a:t>
            </a:r>
            <a:r>
              <a:rPr lang="en-US" sz="1200" dirty="0" smtClean="0"/>
              <a:t>, </a:t>
            </a:r>
            <a:r>
              <a:rPr lang="en-US" sz="1200" dirty="0" err="1" smtClean="0"/>
              <a:t>Pril</a:t>
            </a:r>
            <a:r>
              <a:rPr lang="en-US" sz="1200" dirty="0" smtClean="0"/>
              <a:t>, </a:t>
            </a:r>
            <a:r>
              <a:rPr lang="en-US" sz="1200" dirty="0" err="1" smtClean="0"/>
              <a:t>Somat</a:t>
            </a:r>
            <a:r>
              <a:rPr lang="en-US" sz="1200" dirty="0" smtClean="0"/>
              <a:t>, and </a:t>
            </a:r>
            <a:r>
              <a:rPr lang="en-US" sz="1200" dirty="0" err="1" smtClean="0"/>
              <a:t>Dixan</a:t>
            </a:r>
            <a:r>
              <a:rPr lang="en-US" sz="1200" dirty="0" smtClean="0"/>
              <a:t>.</a:t>
            </a:r>
            <a:endParaRPr lang="en-US" sz="1200" dirty="0"/>
          </a:p>
          <a:p>
            <a:pPr>
              <a:spcAft>
                <a:spcPts val="600"/>
              </a:spcAft>
            </a:pPr>
            <a:r>
              <a:rPr lang="en-US" sz="1200" b="1" dirty="0" smtClean="0"/>
              <a:t>Cosmetics &amp; Toiletries </a:t>
            </a:r>
            <a:r>
              <a:rPr lang="en-US" sz="1200" dirty="0" smtClean="0"/>
              <a:t>includes consumer </a:t>
            </a:r>
            <a:r>
              <a:rPr lang="en-US" sz="1200" dirty="0"/>
              <a:t>goods in hair cosmetics, body care, skin care, and oral care, and in the professional hair salon </a:t>
            </a:r>
            <a:r>
              <a:rPr lang="en-US" sz="1200" dirty="0" smtClean="0"/>
              <a:t>segment. Major Brands include Schwarzkopf, Dial, </a:t>
            </a:r>
            <a:r>
              <a:rPr lang="en-US" sz="1200" dirty="0" err="1" smtClean="0"/>
              <a:t>Fa</a:t>
            </a:r>
            <a:r>
              <a:rPr lang="en-US" sz="1200" dirty="0" smtClean="0"/>
              <a:t>, and Taft.</a:t>
            </a:r>
          </a:p>
          <a:p>
            <a:pPr>
              <a:spcAft>
                <a:spcPts val="600"/>
              </a:spcAft>
            </a:pPr>
            <a:r>
              <a:rPr lang="en-US" sz="1200" b="1" dirty="0"/>
              <a:t>Adhesives</a:t>
            </a:r>
            <a:r>
              <a:rPr lang="en-US" sz="1200" dirty="0"/>
              <a:t> include the production of adhesives, sealants and surface treatment products to mostly industrial </a:t>
            </a:r>
            <a:r>
              <a:rPr lang="en-US" sz="1200" dirty="0" smtClean="0"/>
              <a:t>clients. Major Brands include </a:t>
            </a:r>
            <a:r>
              <a:rPr lang="en-US" sz="1200" dirty="0" err="1" smtClean="0"/>
              <a:t>Locitte</a:t>
            </a:r>
            <a:r>
              <a:rPr lang="en-US" sz="1200" dirty="0" smtClean="0"/>
              <a:t>, </a:t>
            </a:r>
            <a:r>
              <a:rPr lang="en-US" sz="1200" dirty="0" err="1" smtClean="0"/>
              <a:t>Teroson</a:t>
            </a:r>
            <a:r>
              <a:rPr lang="en-US" sz="1200" dirty="0" smtClean="0"/>
              <a:t>, and </a:t>
            </a:r>
            <a:r>
              <a:rPr lang="en-US" sz="1200" dirty="0" err="1" smtClean="0"/>
              <a:t>Ceresit</a:t>
            </a:r>
            <a:r>
              <a:rPr lang="en-US" sz="1200" dirty="0" smtClean="0"/>
              <a:t>.</a:t>
            </a:r>
            <a:endParaRPr lang="en-US" sz="1200" dirty="0"/>
          </a:p>
        </p:txBody>
      </p:sp>
      <p:sp>
        <p:nvSpPr>
          <p:cNvPr id="7" name="TextBox 6"/>
          <p:cNvSpPr txBox="1"/>
          <p:nvPr/>
        </p:nvSpPr>
        <p:spPr>
          <a:xfrm>
            <a:off x="685800" y="1447800"/>
            <a:ext cx="7772400" cy="1439433"/>
          </a:xfrm>
          <a:prstGeom prst="rect">
            <a:avLst/>
          </a:prstGeom>
          <a:noFill/>
        </p:spPr>
        <p:txBody>
          <a:bodyPr wrap="square" rtlCol="0">
            <a:spAutoFit/>
          </a:bodyPr>
          <a:lstStyle/>
          <a:p>
            <a:pPr marL="285750" indent="-285750" algn="just">
              <a:lnSpc>
                <a:spcPct val="120000"/>
              </a:lnSpc>
              <a:spcAft>
                <a:spcPts val="600"/>
              </a:spcAft>
              <a:buFont typeface="Arial" pitchFamily="34" charset="0"/>
              <a:buChar char="•"/>
            </a:pPr>
            <a:r>
              <a:rPr lang="en-US" sz="1400" dirty="0" smtClean="0"/>
              <a:t>Henkel divides its worldwide operations into three major divisions: Laundry &amp; </a:t>
            </a:r>
            <a:r>
              <a:rPr lang="en-US" sz="1400" dirty="0"/>
              <a:t>Home Care</a:t>
            </a:r>
            <a:r>
              <a:rPr lang="en-US" sz="1400" dirty="0" smtClean="0"/>
              <a:t>, Cosmetics &amp; Toiletries, and Adhesives.</a:t>
            </a:r>
          </a:p>
          <a:p>
            <a:pPr marL="285750" indent="-285750" algn="just">
              <a:lnSpc>
                <a:spcPct val="120000"/>
              </a:lnSpc>
              <a:spcAft>
                <a:spcPts val="600"/>
              </a:spcAft>
              <a:buFont typeface="Arial" pitchFamily="34" charset="0"/>
              <a:buChar char="•"/>
            </a:pPr>
            <a:r>
              <a:rPr lang="en-US" sz="1400" dirty="0" smtClean="0"/>
              <a:t>The three different sectors </a:t>
            </a:r>
            <a:r>
              <a:rPr lang="en-US" sz="1400" u="sng" dirty="0" smtClean="0"/>
              <a:t>vary</a:t>
            </a:r>
            <a:r>
              <a:rPr lang="en-US" sz="1400" dirty="0" smtClean="0"/>
              <a:t> greatly in terms of their </a:t>
            </a:r>
            <a:r>
              <a:rPr lang="en-US" sz="1400" u="sng" dirty="0" smtClean="0"/>
              <a:t>proportional impacts on EBIT</a:t>
            </a:r>
            <a:r>
              <a:rPr lang="en-US" sz="1400" dirty="0" smtClean="0"/>
              <a:t>.  For example: although Adhesives compose the largest segment of revenue, the sector  currently produces the least profit.</a:t>
            </a:r>
            <a:endParaRPr lang="en-US" sz="1400" dirty="0"/>
          </a:p>
        </p:txBody>
      </p:sp>
      <p:pic>
        <p:nvPicPr>
          <p:cNvPr id="2053" name="Picture 5"/>
          <p:cNvPicPr>
            <a:picLocks noChangeAspect="1" noChangeArrowheads="1"/>
          </p:cNvPicPr>
          <p:nvPr/>
        </p:nvPicPr>
        <p:blipFill>
          <a:blip r:embed="rId3" cstate="print"/>
          <a:srcRect/>
          <a:stretch>
            <a:fillRect/>
          </a:stretch>
        </p:blipFill>
        <p:spPr bwMode="auto">
          <a:xfrm>
            <a:off x="1143000" y="2895600"/>
            <a:ext cx="3495675" cy="3181350"/>
          </a:xfrm>
          <a:prstGeom prst="rect">
            <a:avLst/>
          </a:prstGeom>
          <a:noFill/>
          <a:ln w="9525">
            <a:noFill/>
            <a:miter lim="800000"/>
            <a:headEnd/>
            <a:tailEnd/>
          </a:ln>
          <a:effectLst/>
        </p:spPr>
      </p:pic>
      <p:sp>
        <p:nvSpPr>
          <p:cNvPr id="13" name="Footer Placeholder 12"/>
          <p:cNvSpPr>
            <a:spLocks noGrp="1"/>
          </p:cNvSpPr>
          <p:nvPr>
            <p:ph type="ftr" sz="quarter" idx="11"/>
          </p:nvPr>
        </p:nvSpPr>
        <p:spPr/>
        <p:txBody>
          <a:bodyPr/>
          <a:lstStyle/>
          <a:p>
            <a:pPr>
              <a:defRPr/>
            </a:pPr>
            <a:r>
              <a:rPr lang="en-US" smtClean="0"/>
              <a:t>Valuation, Measuring  and Managing the Value of Companies</a:t>
            </a:r>
            <a:endParaRPr lang="en-US" dirty="0"/>
          </a:p>
        </p:txBody>
      </p:sp>
      <p:sp>
        <p:nvSpPr>
          <p:cNvPr id="14" name="Slide Number Placeholder 13"/>
          <p:cNvSpPr>
            <a:spLocks noGrp="1"/>
          </p:cNvSpPr>
          <p:nvPr>
            <p:ph type="sldNum" sz="quarter" idx="12"/>
          </p:nvPr>
        </p:nvSpPr>
        <p:spPr/>
        <p:txBody>
          <a:bodyPr/>
          <a:lstStyle/>
          <a:p>
            <a:pPr>
              <a:defRPr/>
            </a:pPr>
            <a:fld id="{22CE7B27-CE94-4CD1-9573-211CA909A32C}" type="slidenum">
              <a:rPr lang="en-US" smtClean="0"/>
              <a:pPr>
                <a:defRPr/>
              </a:pPr>
              <a:t>3</a:t>
            </a:fld>
            <a:endParaRPr lang="en-US"/>
          </a:p>
        </p:txBody>
      </p:sp>
    </p:spTree>
    <p:extLst>
      <p:ext uri="{BB962C8B-B14F-4D97-AF65-F5344CB8AC3E}">
        <p14:creationId xmlns:p14="http://schemas.microsoft.com/office/powerpoint/2010/main" xmlns="" val="288527922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Revenue Distribution by Geography</a:t>
            </a:r>
            <a:endParaRPr lang="en-US" dirty="0"/>
          </a:p>
        </p:txBody>
      </p:sp>
      <p:sp>
        <p:nvSpPr>
          <p:cNvPr id="7" name="TextBox 6"/>
          <p:cNvSpPr txBox="1"/>
          <p:nvPr/>
        </p:nvSpPr>
        <p:spPr>
          <a:xfrm>
            <a:off x="685800" y="1524000"/>
            <a:ext cx="7772400" cy="1215204"/>
          </a:xfrm>
          <a:prstGeom prst="rect">
            <a:avLst/>
          </a:prstGeom>
          <a:noFill/>
        </p:spPr>
        <p:txBody>
          <a:bodyPr wrap="square" rtlCol="0">
            <a:spAutoFit/>
          </a:bodyPr>
          <a:lstStyle/>
          <a:p>
            <a:pPr marL="285750" indent="-285750" algn="just">
              <a:lnSpc>
                <a:spcPct val="114000"/>
              </a:lnSpc>
              <a:spcAft>
                <a:spcPts val="600"/>
              </a:spcAft>
              <a:buFont typeface="Arial" pitchFamily="34" charset="0"/>
              <a:buChar char="•"/>
            </a:pPr>
            <a:r>
              <a:rPr lang="en-US" sz="1600" dirty="0" smtClean="0"/>
              <a:t>Approximately 2/3 of the Henkel’s revenues are generated in Europe.  The company’s focus on high growth markets, specifically Latin America and Asia-Pacific, has tilted the proportion of revenues towards those markets.  For instance, Asia-Pacific has grown from 8.8% of revenues in 2005 to 12.4% in 2009.</a:t>
            </a:r>
          </a:p>
        </p:txBody>
      </p:sp>
      <p:sp>
        <p:nvSpPr>
          <p:cNvPr id="8" name="Right Arrow 7"/>
          <p:cNvSpPr/>
          <p:nvPr/>
        </p:nvSpPr>
        <p:spPr bwMode="auto">
          <a:xfrm>
            <a:off x="4343400" y="4343400"/>
            <a:ext cx="685800" cy="838200"/>
          </a:xfrm>
          <a:prstGeom prst="rightArrow">
            <a:avLst/>
          </a:prstGeom>
          <a:solidFill>
            <a:srgbClr val="A6BFD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imes New Roman" pitchFamily="18" charset="0"/>
            </a:endParaRPr>
          </a:p>
        </p:txBody>
      </p:sp>
      <p:pic>
        <p:nvPicPr>
          <p:cNvPr id="6146" name="Picture 2"/>
          <p:cNvPicPr>
            <a:picLocks noChangeAspect="1" noChangeArrowheads="1"/>
          </p:cNvPicPr>
          <p:nvPr/>
        </p:nvPicPr>
        <p:blipFill>
          <a:blip r:embed="rId3" cstate="print"/>
          <a:srcRect/>
          <a:stretch>
            <a:fillRect/>
          </a:stretch>
        </p:blipFill>
        <p:spPr bwMode="auto">
          <a:xfrm>
            <a:off x="914400" y="3124200"/>
            <a:ext cx="3000375" cy="2857500"/>
          </a:xfrm>
          <a:prstGeom prst="rect">
            <a:avLst/>
          </a:prstGeom>
          <a:noFill/>
          <a:ln w="9525">
            <a:noFill/>
            <a:miter lim="800000"/>
            <a:headEnd/>
            <a:tailEnd/>
          </a:ln>
          <a:effectLst/>
        </p:spPr>
      </p:pic>
      <p:pic>
        <p:nvPicPr>
          <p:cNvPr id="6147" name="Picture 3"/>
          <p:cNvPicPr>
            <a:picLocks noChangeAspect="1" noChangeArrowheads="1"/>
          </p:cNvPicPr>
          <p:nvPr/>
        </p:nvPicPr>
        <p:blipFill>
          <a:blip r:embed="rId4" cstate="print"/>
          <a:srcRect/>
          <a:stretch>
            <a:fillRect/>
          </a:stretch>
        </p:blipFill>
        <p:spPr bwMode="auto">
          <a:xfrm>
            <a:off x="5181600" y="3124200"/>
            <a:ext cx="2920365" cy="2781300"/>
          </a:xfrm>
          <a:prstGeom prst="rect">
            <a:avLst/>
          </a:prstGeom>
          <a:noFill/>
          <a:ln w="9525">
            <a:noFill/>
            <a:miter lim="800000"/>
            <a:headEnd/>
            <a:tailEnd/>
          </a:ln>
          <a:effectLst/>
        </p:spPr>
      </p:pic>
      <p:sp>
        <p:nvSpPr>
          <p:cNvPr id="11" name="Footer Placeholder 10"/>
          <p:cNvSpPr>
            <a:spLocks noGrp="1"/>
          </p:cNvSpPr>
          <p:nvPr>
            <p:ph type="ftr" sz="quarter" idx="11"/>
          </p:nvPr>
        </p:nvSpPr>
        <p:spPr/>
        <p:txBody>
          <a:bodyPr/>
          <a:lstStyle/>
          <a:p>
            <a:pPr>
              <a:defRPr/>
            </a:pPr>
            <a:r>
              <a:rPr lang="en-US" smtClean="0"/>
              <a:t>Valuation, Measuring  and Managing the Value of Companies</a:t>
            </a:r>
            <a:endParaRPr lang="en-US" dirty="0"/>
          </a:p>
        </p:txBody>
      </p:sp>
      <p:sp>
        <p:nvSpPr>
          <p:cNvPr id="12" name="Slide Number Placeholder 11"/>
          <p:cNvSpPr>
            <a:spLocks noGrp="1"/>
          </p:cNvSpPr>
          <p:nvPr>
            <p:ph type="sldNum" sz="quarter" idx="12"/>
          </p:nvPr>
        </p:nvSpPr>
        <p:spPr/>
        <p:txBody>
          <a:bodyPr/>
          <a:lstStyle/>
          <a:p>
            <a:pPr>
              <a:defRPr/>
            </a:pPr>
            <a:fld id="{22CE7B27-CE94-4CD1-9573-211CA909A32C}" type="slidenum">
              <a:rPr lang="en-US" smtClean="0"/>
              <a:pPr>
                <a:defRPr/>
              </a:pPr>
              <a:t>4</a:t>
            </a:fld>
            <a:endParaRPr lang="en-US"/>
          </a:p>
        </p:txBody>
      </p:sp>
    </p:spTree>
    <p:extLst>
      <p:ext uri="{BB962C8B-B14F-4D97-AF65-F5344CB8AC3E}">
        <p14:creationId xmlns:p14="http://schemas.microsoft.com/office/powerpoint/2010/main" xmlns="" val="210309955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Sector: Laundry &amp; Home Care</a:t>
            </a:r>
            <a:endParaRPr lang="en-US" dirty="0"/>
          </a:p>
        </p:txBody>
      </p:sp>
      <p:sp>
        <p:nvSpPr>
          <p:cNvPr id="2" name="Content Placeholder 1"/>
          <p:cNvSpPr>
            <a:spLocks noGrp="1"/>
          </p:cNvSpPr>
          <p:nvPr>
            <p:ph sz="half" idx="1"/>
          </p:nvPr>
        </p:nvSpPr>
        <p:spPr>
          <a:xfrm>
            <a:off x="685800" y="1524000"/>
            <a:ext cx="3810000" cy="4495800"/>
          </a:xfrm>
        </p:spPr>
        <p:txBody>
          <a:bodyPr/>
          <a:lstStyle/>
          <a:p>
            <a:pPr>
              <a:spcAft>
                <a:spcPts val="600"/>
              </a:spcAft>
            </a:pPr>
            <a:r>
              <a:rPr lang="en-US" sz="1200" dirty="0" smtClean="0"/>
              <a:t>The Laundry &amp; Home Care segment is globally active in the marketing, selling, and distribution of branded products for the laundry and home care markets.</a:t>
            </a:r>
          </a:p>
          <a:p>
            <a:pPr lvl="1">
              <a:spcAft>
                <a:spcPts val="600"/>
              </a:spcAft>
            </a:pPr>
            <a:r>
              <a:rPr lang="en-US" sz="1000" dirty="0" smtClean="0"/>
              <a:t>The </a:t>
            </a:r>
            <a:r>
              <a:rPr lang="en-US" sz="1000" b="1" dirty="0" smtClean="0"/>
              <a:t>Laundry</a:t>
            </a:r>
            <a:r>
              <a:rPr lang="en-US" sz="1000" dirty="0" smtClean="0"/>
              <a:t> segment includes not only heavy-duty and specialty detergents but also fabric softeners, laundry performance enhancers, and laundry care products.</a:t>
            </a:r>
          </a:p>
          <a:p>
            <a:pPr lvl="1">
              <a:spcAft>
                <a:spcPts val="600"/>
              </a:spcAft>
            </a:pPr>
            <a:r>
              <a:rPr lang="en-US" sz="1000" dirty="0" smtClean="0"/>
              <a:t>The </a:t>
            </a:r>
            <a:r>
              <a:rPr lang="en-US" sz="1000" b="1" dirty="0" smtClean="0"/>
              <a:t>Home Care </a:t>
            </a:r>
            <a:r>
              <a:rPr lang="en-US" sz="1000" dirty="0" smtClean="0"/>
              <a:t>segment encompasses cleaners for bath and WC applications together with household, glass, and specialty cleaners.</a:t>
            </a:r>
          </a:p>
          <a:p>
            <a:pPr>
              <a:spcAft>
                <a:spcPts val="600"/>
              </a:spcAft>
            </a:pPr>
            <a:r>
              <a:rPr lang="en-US" sz="1200" dirty="0" smtClean="0"/>
              <a:t>The company expects a slight decline in growth in 2010. In North America and Western Europe particularly, the company anticipates that market expansion will be no more than minor, while competition is expected to remain intense. The anticipated rise in sales will therefore be generated by growth regions, including Eastern Europe, Russia, Africa, and the Middle East.</a:t>
            </a:r>
          </a:p>
        </p:txBody>
      </p:sp>
      <p:pic>
        <p:nvPicPr>
          <p:cNvPr id="3074" name="Picture 2"/>
          <p:cNvPicPr>
            <a:picLocks noChangeAspect="1" noChangeArrowheads="1"/>
          </p:cNvPicPr>
          <p:nvPr/>
        </p:nvPicPr>
        <p:blipFill>
          <a:blip r:embed="rId3" cstate="print"/>
          <a:srcRect/>
          <a:stretch>
            <a:fillRect/>
          </a:stretch>
        </p:blipFill>
        <p:spPr bwMode="auto">
          <a:xfrm>
            <a:off x="4648200" y="2133600"/>
            <a:ext cx="4036733" cy="3562350"/>
          </a:xfrm>
          <a:prstGeom prst="rect">
            <a:avLst/>
          </a:prstGeom>
          <a:noFill/>
          <a:ln w="9525">
            <a:noFill/>
            <a:miter lim="800000"/>
            <a:headEnd/>
            <a:tailEnd/>
          </a:ln>
          <a:effectLst/>
        </p:spPr>
      </p:pic>
      <p:sp>
        <p:nvSpPr>
          <p:cNvPr id="11" name="Footer Placeholder 10"/>
          <p:cNvSpPr>
            <a:spLocks noGrp="1"/>
          </p:cNvSpPr>
          <p:nvPr>
            <p:ph type="ftr" sz="quarter" idx="11"/>
          </p:nvPr>
        </p:nvSpPr>
        <p:spPr/>
        <p:txBody>
          <a:bodyPr/>
          <a:lstStyle/>
          <a:p>
            <a:pPr>
              <a:defRPr/>
            </a:pPr>
            <a:r>
              <a:rPr lang="en-US" smtClean="0"/>
              <a:t>Valuation, Measuring  and Managing the Value of Companies</a:t>
            </a:r>
            <a:endParaRPr lang="en-US" dirty="0"/>
          </a:p>
        </p:txBody>
      </p:sp>
      <p:sp>
        <p:nvSpPr>
          <p:cNvPr id="12" name="Slide Number Placeholder 11"/>
          <p:cNvSpPr>
            <a:spLocks noGrp="1"/>
          </p:cNvSpPr>
          <p:nvPr>
            <p:ph type="sldNum" sz="quarter" idx="12"/>
          </p:nvPr>
        </p:nvSpPr>
        <p:spPr/>
        <p:txBody>
          <a:bodyPr/>
          <a:lstStyle/>
          <a:p>
            <a:pPr>
              <a:defRPr/>
            </a:pPr>
            <a:fld id="{22CE7B27-CE94-4CD1-9573-211CA909A32C}" type="slidenum">
              <a:rPr lang="en-US" smtClean="0"/>
              <a:pPr>
                <a:defRPr/>
              </a:pPr>
              <a:t>5</a:t>
            </a:fld>
            <a:endParaRPr lang="en-US"/>
          </a:p>
        </p:txBody>
      </p:sp>
    </p:spTree>
    <p:extLst>
      <p:ext uri="{BB962C8B-B14F-4D97-AF65-F5344CB8AC3E}">
        <p14:creationId xmlns:p14="http://schemas.microsoft.com/office/powerpoint/2010/main" xmlns="" val="222322530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Sector: Cosmetics &amp; Toiletries</a:t>
            </a:r>
            <a:endParaRPr lang="en-US" dirty="0"/>
          </a:p>
        </p:txBody>
      </p:sp>
      <p:sp>
        <p:nvSpPr>
          <p:cNvPr id="2" name="Content Placeholder 1"/>
          <p:cNvSpPr>
            <a:spLocks noGrp="1"/>
          </p:cNvSpPr>
          <p:nvPr>
            <p:ph sz="half" idx="1"/>
          </p:nvPr>
        </p:nvSpPr>
        <p:spPr/>
        <p:txBody>
          <a:bodyPr/>
          <a:lstStyle/>
          <a:p>
            <a:pPr>
              <a:spcBef>
                <a:spcPts val="0"/>
              </a:spcBef>
              <a:spcAft>
                <a:spcPts val="600"/>
              </a:spcAft>
            </a:pPr>
            <a:r>
              <a:rPr lang="en-US" sz="1200" dirty="0" smtClean="0"/>
              <a:t>The Cosmetics &amp; Toiletries business sector is active both in the branded consumer goods segments of hair cosmetics, body care, skin care, and oral care, in the professional hair salon business.</a:t>
            </a:r>
            <a:endParaRPr lang="en-US" sz="1200" dirty="0"/>
          </a:p>
          <a:p>
            <a:pPr lvl="1">
              <a:spcBef>
                <a:spcPts val="0"/>
              </a:spcBef>
              <a:spcAft>
                <a:spcPts val="600"/>
              </a:spcAft>
            </a:pPr>
            <a:r>
              <a:rPr lang="en-US" sz="1000" dirty="0" smtClean="0"/>
              <a:t>The </a:t>
            </a:r>
            <a:r>
              <a:rPr lang="en-US" sz="1000" b="1" dirty="0" smtClean="0"/>
              <a:t>Consumer Goods </a:t>
            </a:r>
            <a:r>
              <a:rPr lang="en-US" sz="1000" dirty="0" smtClean="0"/>
              <a:t>segment is planned to be expanded in Eastern Europe and the Middle East and to be strengthened in Western Europe and North America.</a:t>
            </a:r>
            <a:endParaRPr lang="en-US" sz="1000" dirty="0"/>
          </a:p>
          <a:p>
            <a:pPr lvl="1">
              <a:spcBef>
                <a:spcPts val="0"/>
              </a:spcBef>
              <a:spcAft>
                <a:spcPts val="600"/>
              </a:spcAft>
            </a:pPr>
            <a:r>
              <a:rPr lang="en-US" sz="1000" dirty="0" smtClean="0"/>
              <a:t>The </a:t>
            </a:r>
            <a:r>
              <a:rPr lang="en-US" sz="1000" b="1" dirty="0" smtClean="0"/>
              <a:t>Hair Salon </a:t>
            </a:r>
            <a:r>
              <a:rPr lang="en-US" sz="1000" dirty="0" smtClean="0"/>
              <a:t>segment is carrying a globalization strategy, targeting growth particularly in Asia-Pacific, Latin America, and the Middle East.</a:t>
            </a:r>
            <a:endParaRPr lang="en-US" sz="1000" dirty="0"/>
          </a:p>
          <a:p>
            <a:pPr>
              <a:spcBef>
                <a:spcPts val="0"/>
              </a:spcBef>
              <a:spcAft>
                <a:spcPts val="600"/>
              </a:spcAft>
            </a:pPr>
            <a:r>
              <a:rPr lang="en-US" sz="1200" dirty="0" smtClean="0"/>
              <a:t>Systematic cost reduction measures, selective price increases and a further reduction in complexity has led to an improvement in cost structures, and thus record-level margins.</a:t>
            </a:r>
          </a:p>
          <a:p>
            <a:pPr>
              <a:spcBef>
                <a:spcPts val="0"/>
              </a:spcBef>
              <a:spcAft>
                <a:spcPts val="600"/>
              </a:spcAft>
            </a:pPr>
            <a:r>
              <a:rPr lang="en-US" sz="1200" dirty="0" smtClean="0"/>
              <a:t>The firm expects a slowdown in growth in the North America and Western Europe markets, with growth emanating in the growth regions of Eastern Europe, Latin America, Africa/Middle East.</a:t>
            </a:r>
            <a:endParaRPr lang="en-US" sz="1200" dirty="0"/>
          </a:p>
          <a:p>
            <a:endParaRPr lang="en-US" dirty="0"/>
          </a:p>
        </p:txBody>
      </p:sp>
      <p:pic>
        <p:nvPicPr>
          <p:cNvPr id="4098" name="Picture 2"/>
          <p:cNvPicPr>
            <a:picLocks noChangeAspect="1" noChangeArrowheads="1"/>
          </p:cNvPicPr>
          <p:nvPr/>
        </p:nvPicPr>
        <p:blipFill>
          <a:blip r:embed="rId3" cstate="print"/>
          <a:srcRect/>
          <a:stretch>
            <a:fillRect/>
          </a:stretch>
        </p:blipFill>
        <p:spPr bwMode="auto">
          <a:xfrm>
            <a:off x="4648200" y="2057400"/>
            <a:ext cx="4046335" cy="3571875"/>
          </a:xfrm>
          <a:prstGeom prst="rect">
            <a:avLst/>
          </a:prstGeom>
          <a:noFill/>
          <a:ln w="9525">
            <a:noFill/>
            <a:miter lim="800000"/>
            <a:headEnd/>
            <a:tailEnd/>
          </a:ln>
          <a:effectLst/>
        </p:spPr>
      </p:pic>
      <p:sp>
        <p:nvSpPr>
          <p:cNvPr id="12" name="Footer Placeholder 11"/>
          <p:cNvSpPr>
            <a:spLocks noGrp="1"/>
          </p:cNvSpPr>
          <p:nvPr>
            <p:ph type="ftr" sz="quarter" idx="11"/>
          </p:nvPr>
        </p:nvSpPr>
        <p:spPr/>
        <p:txBody>
          <a:bodyPr/>
          <a:lstStyle/>
          <a:p>
            <a:pPr>
              <a:defRPr/>
            </a:pPr>
            <a:r>
              <a:rPr lang="en-US" smtClean="0"/>
              <a:t>Valuation, Measuring  and Managing the Value of Companies</a:t>
            </a:r>
            <a:endParaRPr lang="en-US" dirty="0"/>
          </a:p>
        </p:txBody>
      </p:sp>
      <p:sp>
        <p:nvSpPr>
          <p:cNvPr id="13" name="Slide Number Placeholder 12"/>
          <p:cNvSpPr>
            <a:spLocks noGrp="1"/>
          </p:cNvSpPr>
          <p:nvPr>
            <p:ph type="sldNum" sz="quarter" idx="12"/>
          </p:nvPr>
        </p:nvSpPr>
        <p:spPr/>
        <p:txBody>
          <a:bodyPr/>
          <a:lstStyle/>
          <a:p>
            <a:pPr>
              <a:defRPr/>
            </a:pPr>
            <a:fld id="{22CE7B27-CE94-4CD1-9573-211CA909A32C}" type="slidenum">
              <a:rPr lang="en-US" smtClean="0"/>
              <a:pPr>
                <a:defRPr/>
              </a:pPr>
              <a:t>6</a:t>
            </a:fld>
            <a:endParaRPr lang="en-US"/>
          </a:p>
        </p:txBody>
      </p:sp>
    </p:spTree>
    <p:extLst>
      <p:ext uri="{BB962C8B-B14F-4D97-AF65-F5344CB8AC3E}">
        <p14:creationId xmlns:p14="http://schemas.microsoft.com/office/powerpoint/2010/main" xmlns="" val="13051460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Sector: Adhesives</a:t>
            </a:r>
            <a:endParaRPr lang="en-US" dirty="0"/>
          </a:p>
        </p:txBody>
      </p:sp>
      <p:sp>
        <p:nvSpPr>
          <p:cNvPr id="2" name="Content Placeholder 1"/>
          <p:cNvSpPr>
            <a:spLocks noGrp="1"/>
          </p:cNvSpPr>
          <p:nvPr>
            <p:ph sz="half" idx="1"/>
          </p:nvPr>
        </p:nvSpPr>
        <p:spPr>
          <a:xfrm>
            <a:off x="609600" y="1828800"/>
            <a:ext cx="3810000" cy="3810000"/>
          </a:xfrm>
        </p:spPr>
        <p:txBody>
          <a:bodyPr/>
          <a:lstStyle/>
          <a:p>
            <a:pPr>
              <a:spcBef>
                <a:spcPts val="0"/>
              </a:spcBef>
              <a:spcAft>
                <a:spcPts val="600"/>
              </a:spcAft>
            </a:pPr>
            <a:r>
              <a:rPr lang="en-US" sz="1200" dirty="0" smtClean="0"/>
              <a:t>The Adhesives Market consists of five strategic business units: Adhesives for Craftsmen and Building, Transport and Metal, General Industry, Packaging Consumer Goods and Construction and Electronics.</a:t>
            </a:r>
            <a:endParaRPr lang="en-US" sz="1200" dirty="0"/>
          </a:p>
          <a:p>
            <a:pPr>
              <a:spcBef>
                <a:spcPts val="0"/>
              </a:spcBef>
              <a:spcAft>
                <a:spcPts val="600"/>
              </a:spcAft>
            </a:pPr>
            <a:r>
              <a:rPr lang="en-US" sz="1200" dirty="0" smtClean="0"/>
              <a:t>Increasing consumption in high growth areas of China and India, as well as Latin America, are the focus of expansion efforts in the adhesives segment.</a:t>
            </a:r>
            <a:endParaRPr lang="en-US" sz="1200" dirty="0"/>
          </a:p>
          <a:p>
            <a:pPr>
              <a:spcBef>
                <a:spcPts val="0"/>
              </a:spcBef>
              <a:spcAft>
                <a:spcPts val="600"/>
              </a:spcAft>
            </a:pPr>
            <a:r>
              <a:rPr lang="en-US" sz="1200" dirty="0" smtClean="0"/>
              <a:t>While the economic crisis forced a contraction in the steel, automotive, construction, and electronics industries and the capital goods sector, the diversity of the Adhesives product portfolio provided an essential advantage during the economic downturn, as a number of the products’ growth remained stable. Additionally the acquisition of National Starch gives the firm a leading market position globally.</a:t>
            </a:r>
            <a:endParaRPr lang="en-US" sz="1200" dirty="0"/>
          </a:p>
        </p:txBody>
      </p:sp>
      <p:pic>
        <p:nvPicPr>
          <p:cNvPr id="5122" name="Picture 2"/>
          <p:cNvPicPr>
            <a:picLocks noChangeAspect="1" noChangeArrowheads="1"/>
          </p:cNvPicPr>
          <p:nvPr/>
        </p:nvPicPr>
        <p:blipFill>
          <a:blip r:embed="rId3" cstate="print"/>
          <a:srcRect/>
          <a:stretch>
            <a:fillRect/>
          </a:stretch>
        </p:blipFill>
        <p:spPr bwMode="auto">
          <a:xfrm>
            <a:off x="4572000" y="2057400"/>
            <a:ext cx="4133517" cy="3667125"/>
          </a:xfrm>
          <a:prstGeom prst="rect">
            <a:avLst/>
          </a:prstGeom>
          <a:noFill/>
          <a:ln w="9525">
            <a:noFill/>
            <a:miter lim="800000"/>
            <a:headEnd/>
            <a:tailEnd/>
          </a:ln>
          <a:effectLst/>
        </p:spPr>
      </p:pic>
      <p:sp>
        <p:nvSpPr>
          <p:cNvPr id="12" name="Footer Placeholder 11"/>
          <p:cNvSpPr>
            <a:spLocks noGrp="1"/>
          </p:cNvSpPr>
          <p:nvPr>
            <p:ph type="ftr" sz="quarter" idx="11"/>
          </p:nvPr>
        </p:nvSpPr>
        <p:spPr/>
        <p:txBody>
          <a:bodyPr/>
          <a:lstStyle/>
          <a:p>
            <a:pPr>
              <a:defRPr/>
            </a:pPr>
            <a:r>
              <a:rPr lang="en-US" smtClean="0"/>
              <a:t>Valuation, Measuring  and Managing the Value of Companies</a:t>
            </a:r>
            <a:endParaRPr lang="en-US" dirty="0"/>
          </a:p>
        </p:txBody>
      </p:sp>
      <p:sp>
        <p:nvSpPr>
          <p:cNvPr id="13" name="Slide Number Placeholder 12"/>
          <p:cNvSpPr>
            <a:spLocks noGrp="1"/>
          </p:cNvSpPr>
          <p:nvPr>
            <p:ph type="sldNum" sz="quarter" idx="12"/>
          </p:nvPr>
        </p:nvSpPr>
        <p:spPr/>
        <p:txBody>
          <a:bodyPr/>
          <a:lstStyle/>
          <a:p>
            <a:pPr>
              <a:defRPr/>
            </a:pPr>
            <a:fld id="{22CE7B27-CE94-4CD1-9573-211CA909A32C}" type="slidenum">
              <a:rPr lang="en-US" smtClean="0"/>
              <a:pPr>
                <a:defRPr/>
              </a:pPr>
              <a:t>7</a:t>
            </a:fld>
            <a:endParaRPr lang="en-US"/>
          </a:p>
        </p:txBody>
      </p:sp>
    </p:spTree>
    <p:extLst>
      <p:ext uri="{BB962C8B-B14F-4D97-AF65-F5344CB8AC3E}">
        <p14:creationId xmlns:p14="http://schemas.microsoft.com/office/powerpoint/2010/main" xmlns="" val="2801930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Market Capitalization &amp; Capital Structure</a:t>
            </a:r>
            <a:endParaRPr lang="en-US" dirty="0"/>
          </a:p>
        </p:txBody>
      </p:sp>
      <p:sp>
        <p:nvSpPr>
          <p:cNvPr id="4" name="Content Placeholder 3"/>
          <p:cNvSpPr>
            <a:spLocks noGrp="1"/>
          </p:cNvSpPr>
          <p:nvPr>
            <p:ph sz="half" idx="2"/>
          </p:nvPr>
        </p:nvSpPr>
        <p:spPr>
          <a:xfrm>
            <a:off x="457200" y="1828800"/>
            <a:ext cx="3657600" cy="3886200"/>
          </a:xfrm>
        </p:spPr>
        <p:txBody>
          <a:bodyPr/>
          <a:lstStyle/>
          <a:p>
            <a:r>
              <a:rPr lang="en-US" sz="1200" dirty="0" smtClean="0"/>
              <a:t>The company’s strategy for capital management includes optimizing its capital structure, managing its dividend policy, taking equity measures, and making acquisitions and divestments, while reducing debt.</a:t>
            </a:r>
          </a:p>
          <a:p>
            <a:r>
              <a:rPr lang="en-US" sz="1200" dirty="0" smtClean="0"/>
              <a:t>Liquidity risk is very low because of the use of long-term financing instruments and the availability of additional liquidity reserves in the form of pledged credit lines of 2.1 billion euros and bilateral loans of 0.5 billion euros for each subsidiary group.</a:t>
            </a:r>
          </a:p>
          <a:p>
            <a:r>
              <a:rPr lang="en-US" sz="1200" dirty="0" smtClean="0"/>
              <a:t>“Cash and marketable securities” of 1.1 billion euros far exceeded short-term borrowings for 2009.  And the increase in “short-term borrowings from bonds” is a result of the recent issuance of a floating rate note by the firm.</a:t>
            </a:r>
          </a:p>
          <a:p>
            <a:endParaRPr lang="en-US" sz="1200" dirty="0" smtClean="0"/>
          </a:p>
        </p:txBody>
      </p:sp>
      <p:pic>
        <p:nvPicPr>
          <p:cNvPr id="7171" name="Picture 3"/>
          <p:cNvPicPr>
            <a:picLocks noChangeAspect="1" noChangeArrowheads="1"/>
          </p:cNvPicPr>
          <p:nvPr/>
        </p:nvPicPr>
        <p:blipFill>
          <a:blip r:embed="rId3" cstate="print"/>
          <a:srcRect/>
          <a:stretch>
            <a:fillRect/>
          </a:stretch>
        </p:blipFill>
        <p:spPr bwMode="auto">
          <a:xfrm>
            <a:off x="4495800" y="1752600"/>
            <a:ext cx="4114800" cy="3903077"/>
          </a:xfrm>
          <a:prstGeom prst="rect">
            <a:avLst/>
          </a:prstGeom>
          <a:noFill/>
          <a:ln w="9525">
            <a:noFill/>
            <a:miter lim="800000"/>
            <a:headEnd/>
            <a:tailEnd/>
          </a:ln>
          <a:effectLst/>
        </p:spPr>
      </p:pic>
      <p:sp>
        <p:nvSpPr>
          <p:cNvPr id="9" name="Footer Placeholder 8"/>
          <p:cNvSpPr>
            <a:spLocks noGrp="1"/>
          </p:cNvSpPr>
          <p:nvPr>
            <p:ph type="ftr" sz="quarter" idx="11"/>
          </p:nvPr>
        </p:nvSpPr>
        <p:spPr/>
        <p:txBody>
          <a:bodyPr/>
          <a:lstStyle/>
          <a:p>
            <a:pPr>
              <a:defRPr/>
            </a:pPr>
            <a:r>
              <a:rPr lang="en-US" smtClean="0"/>
              <a:t>Valuation, Measuring  and Managing the Value of Companies</a:t>
            </a:r>
            <a:endParaRPr lang="en-US" dirty="0"/>
          </a:p>
        </p:txBody>
      </p:sp>
      <p:sp>
        <p:nvSpPr>
          <p:cNvPr id="10" name="Slide Number Placeholder 9"/>
          <p:cNvSpPr>
            <a:spLocks noGrp="1"/>
          </p:cNvSpPr>
          <p:nvPr>
            <p:ph type="sldNum" sz="quarter" idx="12"/>
          </p:nvPr>
        </p:nvSpPr>
        <p:spPr/>
        <p:txBody>
          <a:bodyPr/>
          <a:lstStyle/>
          <a:p>
            <a:pPr>
              <a:defRPr/>
            </a:pPr>
            <a:fld id="{22CE7B27-CE94-4CD1-9573-211CA909A32C}" type="slidenum">
              <a:rPr lang="en-US" smtClean="0"/>
              <a:pPr>
                <a:defRPr/>
              </a:pPr>
              <a:t>8</a:t>
            </a:fld>
            <a:endParaRPr lang="en-US"/>
          </a:p>
        </p:txBody>
      </p:sp>
    </p:spTree>
    <p:extLst>
      <p:ext uri="{BB962C8B-B14F-4D97-AF65-F5344CB8AC3E}">
        <p14:creationId xmlns:p14="http://schemas.microsoft.com/office/powerpoint/2010/main" xmlns="" val="1201830271"/>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TOP" val=" 512"/>
  <p:tag name="LLEFT" val=" 252"/>
  <p:tag name="NAME" val="McK Disclaimer"/>
  <p:tag name="RESIZE" val="Yes"/>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4422</TotalTime>
  <Words>964</Words>
  <Application>Microsoft Office PowerPoint</Application>
  <PresentationFormat>On-screen Show (4:3)</PresentationFormat>
  <Paragraphs>58</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Blank Presentation</vt:lpstr>
      <vt:lpstr>Slide 1</vt:lpstr>
      <vt:lpstr>Henkel AG Overview</vt:lpstr>
      <vt:lpstr>Revenue Distribution by Segment</vt:lpstr>
      <vt:lpstr>Revenue Distribution by Geography</vt:lpstr>
      <vt:lpstr>Sector: Laundry &amp; Home Care</vt:lpstr>
      <vt:lpstr>Sector: Cosmetics &amp; Toiletries</vt:lpstr>
      <vt:lpstr>Sector: Adhesives</vt:lpstr>
      <vt:lpstr>Market Capitalization &amp; Capital Structure</vt:lpstr>
    </vt:vector>
  </TitlesOfParts>
  <Company>The Wharton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Strategy &amp; Value Creation</dc:title>
  <dc:subject>Valuation</dc:subject>
  <dc:creator>Professor David Wessels</dc:creator>
  <cp:lastModifiedBy>David Wessels</cp:lastModifiedBy>
  <cp:revision>359</cp:revision>
  <cp:lastPrinted>2010-09-28T20:42:58Z</cp:lastPrinted>
  <dcterms:created xsi:type="dcterms:W3CDTF">1998-05-12T15:12:44Z</dcterms:created>
  <dcterms:modified xsi:type="dcterms:W3CDTF">2010-11-16T21:58:13Z</dcterms:modified>
</cp:coreProperties>
</file>