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2"/>
  </p:notesMasterIdLst>
  <p:handoutMasterIdLst>
    <p:handoutMasterId r:id="rId13"/>
  </p:handoutMasterIdLst>
  <p:sldIdLst>
    <p:sldId id="257" r:id="rId2"/>
    <p:sldId id="267" r:id="rId3"/>
    <p:sldId id="263" r:id="rId4"/>
    <p:sldId id="265" r:id="rId5"/>
    <p:sldId id="261" r:id="rId6"/>
    <p:sldId id="266" r:id="rId7"/>
    <p:sldId id="264" r:id="rId8"/>
    <p:sldId id="268" r:id="rId9"/>
    <p:sldId id="269" r:id="rId10"/>
    <p:sldId id="270" r:id="rId11"/>
  </p:sldIdLst>
  <p:sldSz cx="9144000" cy="6858000" type="screen4x3"/>
  <p:notesSz cx="7315200" cy="96012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xmlns="">
        <p14:section name="Default Section" id="{2F5E540C-D0BA-45D0-86EC-B2EFBE48315E}">
          <p14:sldIdLst>
            <p14:sldId id="257"/>
            <p14:sldId id="267"/>
            <p14:sldId id="263"/>
            <p14:sldId id="265"/>
            <p14:sldId id="261"/>
            <p14:sldId id="266"/>
            <p14:sldId id="264"/>
            <p14:sldId id="268"/>
            <p14:sldId id="269"/>
            <p14:sldId id="27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4F81BD"/>
    <a:srgbClr val="274467"/>
    <a:srgbClr val="A6BFDE"/>
    <a:srgbClr val="E1D3F9"/>
    <a:srgbClr val="CC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92" autoAdjust="0"/>
    <p:restoredTop sz="88983" autoAdjust="0"/>
  </p:normalViewPr>
  <p:slideViewPr>
    <p:cSldViewPr>
      <p:cViewPr varScale="1">
        <p:scale>
          <a:sx n="94" d="100"/>
          <a:sy n="94" d="100"/>
        </p:scale>
        <p:origin x="-438" y="-96"/>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1" y="0"/>
            <a:ext cx="3168650" cy="477838"/>
          </a:xfrm>
          <a:prstGeom prst="rect">
            <a:avLst/>
          </a:prstGeom>
          <a:noFill/>
          <a:ln w="9525">
            <a:noFill/>
            <a:miter lim="800000"/>
            <a:headEnd/>
            <a:tailEnd/>
          </a:ln>
          <a:effectLst/>
        </p:spPr>
        <p:txBody>
          <a:bodyPr vert="horz" wrap="square" lIns="96355" tIns="48177" rIns="96355" bIns="48177" numCol="1" anchor="t" anchorCtr="0" compatLnSpc="1">
            <a:prstTxWarp prst="textNoShape">
              <a:avLst/>
            </a:prstTxWarp>
          </a:bodyPr>
          <a:lstStyle>
            <a:lvl1pPr defTabSz="962001">
              <a:defRPr sz="1200"/>
            </a:lvl1pPr>
          </a:lstStyle>
          <a:p>
            <a:pPr>
              <a:defRPr/>
            </a:pPr>
            <a:endParaRPr lang="en-US"/>
          </a:p>
        </p:txBody>
      </p:sp>
      <p:sp>
        <p:nvSpPr>
          <p:cNvPr id="38915" name="Rectangle 3"/>
          <p:cNvSpPr>
            <a:spLocks noGrp="1" noChangeArrowheads="1"/>
          </p:cNvSpPr>
          <p:nvPr>
            <p:ph type="dt" sz="quarter" idx="1"/>
          </p:nvPr>
        </p:nvSpPr>
        <p:spPr bwMode="auto">
          <a:xfrm>
            <a:off x="4146550" y="0"/>
            <a:ext cx="3168650" cy="477838"/>
          </a:xfrm>
          <a:prstGeom prst="rect">
            <a:avLst/>
          </a:prstGeom>
          <a:noFill/>
          <a:ln w="9525">
            <a:noFill/>
            <a:miter lim="800000"/>
            <a:headEnd/>
            <a:tailEnd/>
          </a:ln>
          <a:effectLst/>
        </p:spPr>
        <p:txBody>
          <a:bodyPr vert="horz" wrap="square" lIns="96355" tIns="48177" rIns="96355" bIns="48177" numCol="1" anchor="t" anchorCtr="0" compatLnSpc="1">
            <a:prstTxWarp prst="textNoShape">
              <a:avLst/>
            </a:prstTxWarp>
          </a:bodyPr>
          <a:lstStyle>
            <a:lvl1pPr algn="r" defTabSz="962001">
              <a:defRPr sz="1200"/>
            </a:lvl1pPr>
          </a:lstStyle>
          <a:p>
            <a:pPr>
              <a:defRPr/>
            </a:pPr>
            <a:endParaRPr lang="en-US"/>
          </a:p>
        </p:txBody>
      </p:sp>
      <p:sp>
        <p:nvSpPr>
          <p:cNvPr id="38916" name="Rectangle 4"/>
          <p:cNvSpPr>
            <a:spLocks noGrp="1" noChangeArrowheads="1"/>
          </p:cNvSpPr>
          <p:nvPr>
            <p:ph type="ftr" sz="quarter" idx="2"/>
          </p:nvPr>
        </p:nvSpPr>
        <p:spPr bwMode="auto">
          <a:xfrm>
            <a:off x="1" y="9155113"/>
            <a:ext cx="3168650" cy="477838"/>
          </a:xfrm>
          <a:prstGeom prst="rect">
            <a:avLst/>
          </a:prstGeom>
          <a:noFill/>
          <a:ln w="9525">
            <a:noFill/>
            <a:miter lim="800000"/>
            <a:headEnd/>
            <a:tailEnd/>
          </a:ln>
          <a:effectLst/>
        </p:spPr>
        <p:txBody>
          <a:bodyPr vert="horz" wrap="square" lIns="96355" tIns="48177" rIns="96355" bIns="48177" numCol="1" anchor="b" anchorCtr="0" compatLnSpc="1">
            <a:prstTxWarp prst="textNoShape">
              <a:avLst/>
            </a:prstTxWarp>
          </a:bodyPr>
          <a:lstStyle>
            <a:lvl1pPr defTabSz="962001">
              <a:defRPr sz="1200"/>
            </a:lvl1pPr>
          </a:lstStyle>
          <a:p>
            <a:pPr>
              <a:defRPr/>
            </a:pPr>
            <a:endParaRPr lang="en-US"/>
          </a:p>
        </p:txBody>
      </p:sp>
      <p:sp>
        <p:nvSpPr>
          <p:cNvPr id="38917" name="Rectangle 5"/>
          <p:cNvSpPr>
            <a:spLocks noGrp="1" noChangeArrowheads="1"/>
          </p:cNvSpPr>
          <p:nvPr>
            <p:ph type="sldNum" sz="quarter" idx="3"/>
          </p:nvPr>
        </p:nvSpPr>
        <p:spPr bwMode="auto">
          <a:xfrm>
            <a:off x="4146550" y="9155113"/>
            <a:ext cx="3168650" cy="477838"/>
          </a:xfrm>
          <a:prstGeom prst="rect">
            <a:avLst/>
          </a:prstGeom>
          <a:noFill/>
          <a:ln w="9525">
            <a:noFill/>
            <a:miter lim="800000"/>
            <a:headEnd/>
            <a:tailEnd/>
          </a:ln>
          <a:effectLst/>
        </p:spPr>
        <p:txBody>
          <a:bodyPr vert="horz" wrap="square" lIns="96355" tIns="48177" rIns="96355" bIns="48177" numCol="1" anchor="b" anchorCtr="0" compatLnSpc="1">
            <a:prstTxWarp prst="textNoShape">
              <a:avLst/>
            </a:prstTxWarp>
          </a:bodyPr>
          <a:lstStyle>
            <a:lvl1pPr algn="r" defTabSz="962001">
              <a:defRPr sz="1200"/>
            </a:lvl1pPr>
          </a:lstStyle>
          <a:p>
            <a:pPr>
              <a:defRPr/>
            </a:pPr>
            <a:fld id="{079FC45D-8419-4140-A031-90587C47B036}" type="slidenum">
              <a:rPr lang="en-US"/>
              <a:pPr>
                <a:defRPr/>
              </a:pPr>
              <a:t>‹#›</a:t>
            </a:fld>
            <a:endParaRPr lang="en-US"/>
          </a:p>
        </p:txBody>
      </p:sp>
    </p:spTree>
    <p:extLst>
      <p:ext uri="{BB962C8B-B14F-4D97-AF65-F5344CB8AC3E}">
        <p14:creationId xmlns:p14="http://schemas.microsoft.com/office/powerpoint/2010/main" xmlns="" val="23413335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1"/>
            <a:ext cx="3168650" cy="479425"/>
          </a:xfrm>
          <a:prstGeom prst="rect">
            <a:avLst/>
          </a:prstGeom>
          <a:noFill/>
          <a:ln w="9525">
            <a:noFill/>
            <a:miter lim="800000"/>
            <a:headEnd/>
            <a:tailEnd/>
          </a:ln>
          <a:effectLst/>
        </p:spPr>
        <p:txBody>
          <a:bodyPr vert="horz" wrap="square" lIns="96355" tIns="48177" rIns="96355" bIns="48177" numCol="1" anchor="t" anchorCtr="0" compatLnSpc="1">
            <a:prstTxWarp prst="textNoShape">
              <a:avLst/>
            </a:prstTxWarp>
          </a:bodyPr>
          <a:lstStyle>
            <a:lvl1pPr defTabSz="962001">
              <a:defRPr sz="1200"/>
            </a:lvl1pPr>
          </a:lstStyle>
          <a:p>
            <a:pPr>
              <a:defRPr/>
            </a:pPr>
            <a:endParaRPr lang="en-US"/>
          </a:p>
        </p:txBody>
      </p:sp>
      <p:sp>
        <p:nvSpPr>
          <p:cNvPr id="5123" name="Rectangle 3"/>
          <p:cNvSpPr>
            <a:spLocks noGrp="1" noChangeArrowheads="1"/>
          </p:cNvSpPr>
          <p:nvPr>
            <p:ph type="dt" idx="1"/>
          </p:nvPr>
        </p:nvSpPr>
        <p:spPr bwMode="auto">
          <a:xfrm>
            <a:off x="4146550" y="1"/>
            <a:ext cx="3168650" cy="479425"/>
          </a:xfrm>
          <a:prstGeom prst="rect">
            <a:avLst/>
          </a:prstGeom>
          <a:noFill/>
          <a:ln w="9525">
            <a:noFill/>
            <a:miter lim="800000"/>
            <a:headEnd/>
            <a:tailEnd/>
          </a:ln>
          <a:effectLst/>
        </p:spPr>
        <p:txBody>
          <a:bodyPr vert="horz" wrap="square" lIns="96355" tIns="48177" rIns="96355" bIns="48177" numCol="1" anchor="t" anchorCtr="0" compatLnSpc="1">
            <a:prstTxWarp prst="textNoShape">
              <a:avLst/>
            </a:prstTxWarp>
          </a:bodyPr>
          <a:lstStyle>
            <a:lvl1pPr algn="r" defTabSz="962001">
              <a:defRPr sz="1200"/>
            </a:lvl1pPr>
          </a:lstStyle>
          <a:p>
            <a:pPr>
              <a:defRPr/>
            </a:pPr>
            <a:endParaRPr lang="en-US"/>
          </a:p>
        </p:txBody>
      </p:sp>
      <p:sp>
        <p:nvSpPr>
          <p:cNvPr id="8196" name="Rectangle 4"/>
          <p:cNvSpPr>
            <a:spLocks noGrp="1" noRot="1" noChangeAspect="1" noChangeArrowheads="1" noTextEdit="1"/>
          </p:cNvSpPr>
          <p:nvPr>
            <p:ph type="sldImg" idx="2"/>
          </p:nvPr>
        </p:nvSpPr>
        <p:spPr bwMode="auto">
          <a:xfrm>
            <a:off x="1257300" y="719138"/>
            <a:ext cx="4802188" cy="360203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74725" y="4562475"/>
            <a:ext cx="5365750" cy="4319588"/>
          </a:xfrm>
          <a:prstGeom prst="rect">
            <a:avLst/>
          </a:prstGeom>
          <a:noFill/>
          <a:ln w="9525">
            <a:noFill/>
            <a:miter lim="800000"/>
            <a:headEnd/>
            <a:tailEnd/>
          </a:ln>
          <a:effectLst/>
        </p:spPr>
        <p:txBody>
          <a:bodyPr vert="horz" wrap="square" lIns="96355" tIns="48177" rIns="96355" bIns="4817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1" y="9121776"/>
            <a:ext cx="3168650" cy="479425"/>
          </a:xfrm>
          <a:prstGeom prst="rect">
            <a:avLst/>
          </a:prstGeom>
          <a:noFill/>
          <a:ln w="9525">
            <a:noFill/>
            <a:miter lim="800000"/>
            <a:headEnd/>
            <a:tailEnd/>
          </a:ln>
          <a:effectLst/>
        </p:spPr>
        <p:txBody>
          <a:bodyPr vert="horz" wrap="square" lIns="96355" tIns="48177" rIns="96355" bIns="48177" numCol="1" anchor="b" anchorCtr="0" compatLnSpc="1">
            <a:prstTxWarp prst="textNoShape">
              <a:avLst/>
            </a:prstTxWarp>
          </a:bodyPr>
          <a:lstStyle>
            <a:lvl1pPr defTabSz="962001">
              <a:defRPr sz="1200"/>
            </a:lvl1pPr>
          </a:lstStyle>
          <a:p>
            <a:pPr>
              <a:defRPr/>
            </a:pPr>
            <a:endParaRPr lang="en-US"/>
          </a:p>
        </p:txBody>
      </p:sp>
      <p:sp>
        <p:nvSpPr>
          <p:cNvPr id="5127" name="Rectangle 7"/>
          <p:cNvSpPr>
            <a:spLocks noGrp="1" noChangeArrowheads="1"/>
          </p:cNvSpPr>
          <p:nvPr>
            <p:ph type="sldNum" sz="quarter" idx="5"/>
          </p:nvPr>
        </p:nvSpPr>
        <p:spPr bwMode="auto">
          <a:xfrm>
            <a:off x="4146550" y="9121776"/>
            <a:ext cx="3168650" cy="479425"/>
          </a:xfrm>
          <a:prstGeom prst="rect">
            <a:avLst/>
          </a:prstGeom>
          <a:noFill/>
          <a:ln w="9525">
            <a:noFill/>
            <a:miter lim="800000"/>
            <a:headEnd/>
            <a:tailEnd/>
          </a:ln>
          <a:effectLst/>
        </p:spPr>
        <p:txBody>
          <a:bodyPr vert="horz" wrap="square" lIns="96355" tIns="48177" rIns="96355" bIns="48177" numCol="1" anchor="b" anchorCtr="0" compatLnSpc="1">
            <a:prstTxWarp prst="textNoShape">
              <a:avLst/>
            </a:prstTxWarp>
          </a:bodyPr>
          <a:lstStyle>
            <a:lvl1pPr algn="r" defTabSz="962001">
              <a:defRPr sz="1200"/>
            </a:lvl1pPr>
          </a:lstStyle>
          <a:p>
            <a:pPr>
              <a:defRPr/>
            </a:pPr>
            <a:fld id="{3FB887F6-10B4-4F1D-9E73-B3ABCB68E52C}" type="slidenum">
              <a:rPr lang="en-US"/>
              <a:pPr>
                <a:defRPr/>
              </a:pPr>
              <a:t>‹#›</a:t>
            </a:fld>
            <a:endParaRPr lang="en-US"/>
          </a:p>
        </p:txBody>
      </p:sp>
    </p:spTree>
    <p:extLst>
      <p:ext uri="{BB962C8B-B14F-4D97-AF65-F5344CB8AC3E}">
        <p14:creationId xmlns:p14="http://schemas.microsoft.com/office/powerpoint/2010/main" xmlns="" val="164670279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B369032C-96D1-409A-BB53-694256E03675}" type="slidenum">
              <a:rPr lang="en-US" smtClean="0"/>
              <a:pPr/>
              <a:t>1</a:t>
            </a:fld>
            <a:endParaRPr 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B887F6-10B4-4F1D-9E73-B3ABCB68E52C}" type="slidenum">
              <a:rPr lang="en-US" smtClean="0"/>
              <a:pPr>
                <a:defRPr/>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B887F6-10B4-4F1D-9E73-B3ABCB68E52C}"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B887F6-10B4-4F1D-9E73-B3ABCB68E52C}"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B887F6-10B4-4F1D-9E73-B3ABCB68E52C}"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B887F6-10B4-4F1D-9E73-B3ABCB68E52C}"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B887F6-10B4-4F1D-9E73-B3ABCB68E52C}"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B887F6-10B4-4F1D-9E73-B3ABCB68E52C}"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B369032C-96D1-409A-BB53-694256E03675}" type="slidenum">
              <a:rPr lang="en-US" smtClean="0"/>
              <a:pPr/>
              <a:t>8</a:t>
            </a:fld>
            <a:endParaRPr 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B887F6-10B4-4F1D-9E73-B3ABCB68E52C}"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Valuation, Measuring  and Managing the Value of Companies</a:t>
            </a:r>
          </a:p>
          <a:p>
            <a:pPr>
              <a:defRPr/>
            </a:pPr>
            <a:r>
              <a:rPr lang="en-US" dirty="0" smtClean="0"/>
              <a:t>Koller, </a:t>
            </a:r>
            <a:r>
              <a:rPr lang="en-US" dirty="0" err="1" smtClean="0"/>
              <a:t>Goedhart</a:t>
            </a:r>
            <a:r>
              <a:rPr lang="en-US" dirty="0" smtClean="0"/>
              <a:t>, and Wessels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48AFB68-0D3A-4978-B3AA-59182D2E34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524000"/>
            <a:ext cx="7772400" cy="4572000"/>
          </a:xfrm>
        </p:spPr>
        <p:txBody>
          <a:bodyPr/>
          <a:lstStyle>
            <a:lvl1pPr>
              <a:spcBef>
                <a:spcPts val="0"/>
              </a:spcBef>
              <a:defRPr sz="2000"/>
            </a:lvl1pPr>
            <a:lvl2pPr>
              <a:spcBef>
                <a:spcPts val="0"/>
              </a:spcBef>
              <a:defRPr sz="1800"/>
            </a:lvl2pPr>
            <a:lvl3pPr>
              <a:spcBef>
                <a:spcPts val="0"/>
              </a:spcBef>
              <a:defRPr sz="1600"/>
            </a:lvl3pPr>
            <a:lvl4pPr>
              <a:spcBef>
                <a:spcPts val="0"/>
              </a:spcBef>
              <a:defRPr sz="1400"/>
            </a:lvl4pPr>
            <a:lvl5pPr>
              <a:spcBef>
                <a:spcPts val="0"/>
              </a:spcBef>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Valuation, Measuring  and Managing the Value of Companies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9D5BDE5-FF3B-4EB8-B0A4-C28BC6BA0B6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3810000" cy="44958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Valuation, Measuring  and Managing the Value of Companies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2CE7B27-CE94-4CD1-9573-211CA909A32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Valuation, Measuring  and Managing the Value of Companies</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1B671530-F6FE-4321-A44F-47E4D0860A5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Valuation, Measuring  and Managing the Value of Companies</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78C9B0C3-6537-4159-9322-9BF1E646179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09600"/>
            <a:ext cx="7772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685800" y="1600200"/>
            <a:ext cx="77724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800"/>
            </a:lvl1pPr>
          </a:lstStyle>
          <a:p>
            <a:pPr>
              <a:defRPr/>
            </a:pPr>
            <a:r>
              <a:rPr lang="en-US" dirty="0" smtClean="0"/>
              <a:t>Valuation, Measuring  and Managing the Value of Companies</a:t>
            </a:r>
          </a:p>
          <a:p>
            <a:pPr>
              <a:defRPr/>
            </a:pPr>
            <a:r>
              <a:rPr lang="en-US" dirty="0" smtClean="0"/>
              <a:t>Koller, </a:t>
            </a:r>
            <a:r>
              <a:rPr lang="en-US" dirty="0" err="1" smtClean="0"/>
              <a:t>Goedhart</a:t>
            </a:r>
            <a:r>
              <a:rPr lang="en-US" dirty="0" smtClean="0"/>
              <a:t>, and Wessels</a:t>
            </a: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endParaRPr lang="en-US" dirty="0"/>
          </a:p>
        </p:txBody>
      </p:sp>
      <p:sp>
        <p:nvSpPr>
          <p:cNvPr id="1031" name="Line 7"/>
          <p:cNvSpPr>
            <a:spLocks noChangeShapeType="1"/>
          </p:cNvSpPr>
          <p:nvPr/>
        </p:nvSpPr>
        <p:spPr bwMode="auto">
          <a:xfrm>
            <a:off x="685800" y="609600"/>
            <a:ext cx="7772400" cy="0"/>
          </a:xfrm>
          <a:prstGeom prst="line">
            <a:avLst/>
          </a:prstGeom>
          <a:noFill/>
          <a:ln w="28575">
            <a:solidFill>
              <a:schemeClr val="tx1"/>
            </a:solidFill>
            <a:round/>
            <a:headEnd/>
            <a:tailEnd/>
          </a:ln>
          <a:effectLst/>
        </p:spPr>
        <p:txBody>
          <a:bodyPr/>
          <a:lstStyle/>
          <a:p>
            <a:pPr>
              <a:defRPr/>
            </a:pPr>
            <a:endParaRPr lang="en-US"/>
          </a:p>
        </p:txBody>
      </p:sp>
      <p:sp>
        <p:nvSpPr>
          <p:cNvPr id="1032" name="Text Box 8"/>
          <p:cNvSpPr txBox="1">
            <a:spLocks noChangeArrowheads="1"/>
          </p:cNvSpPr>
          <p:nvPr/>
        </p:nvSpPr>
        <p:spPr bwMode="auto">
          <a:xfrm>
            <a:off x="609600" y="304800"/>
            <a:ext cx="1971565" cy="276999"/>
          </a:xfrm>
          <a:prstGeom prst="rect">
            <a:avLst/>
          </a:prstGeom>
          <a:noFill/>
          <a:ln w="9525">
            <a:noFill/>
            <a:miter lim="800000"/>
            <a:headEnd/>
            <a:tailEnd/>
          </a:ln>
          <a:effectLst/>
        </p:spPr>
        <p:txBody>
          <a:bodyPr wrap="none">
            <a:spAutoFit/>
          </a:bodyPr>
          <a:lstStyle/>
          <a:p>
            <a:pPr>
              <a:defRPr/>
            </a:pPr>
            <a:r>
              <a:rPr lang="en-US" sz="1200" dirty="0" smtClean="0"/>
              <a:t>Integrative</a:t>
            </a:r>
            <a:r>
              <a:rPr lang="en-US" sz="1200" baseline="0" dirty="0" smtClean="0"/>
              <a:t> </a:t>
            </a:r>
            <a:r>
              <a:rPr lang="en-US" sz="1200" baseline="0" dirty="0" smtClean="0"/>
              <a:t>Case: Henkel AG</a:t>
            </a:r>
            <a:endParaRPr lang="en-US" sz="1200" dirty="0"/>
          </a:p>
        </p:txBody>
      </p:sp>
      <p:sp>
        <p:nvSpPr>
          <p:cNvPr id="1033" name="Text Box 9"/>
          <p:cNvSpPr txBox="1">
            <a:spLocks noChangeArrowheads="1"/>
          </p:cNvSpPr>
          <p:nvPr/>
        </p:nvSpPr>
        <p:spPr bwMode="auto">
          <a:xfrm>
            <a:off x="5105400" y="304800"/>
            <a:ext cx="3429000" cy="276999"/>
          </a:xfrm>
          <a:prstGeom prst="rect">
            <a:avLst/>
          </a:prstGeom>
          <a:noFill/>
          <a:ln w="9525">
            <a:noFill/>
            <a:miter lim="800000"/>
            <a:headEnd/>
            <a:tailEnd/>
          </a:ln>
          <a:effectLst/>
        </p:spPr>
        <p:txBody>
          <a:bodyPr wrap="square">
            <a:spAutoFit/>
          </a:bodyPr>
          <a:lstStyle/>
          <a:p>
            <a:pPr algn="r">
              <a:defRPr/>
            </a:pPr>
            <a:r>
              <a:rPr lang="en-US" sz="1200" dirty="0" smtClean="0"/>
              <a:t>Competitive Benchmarking</a:t>
            </a:r>
            <a:r>
              <a:rPr lang="en-US" sz="1200" baseline="0" dirty="0" smtClean="0"/>
              <a:t> of Henkel AG</a:t>
            </a:r>
            <a:endParaRPr lang="en-US" sz="1200" dirty="0" smtClean="0"/>
          </a:p>
        </p:txBody>
      </p:sp>
      <p:sp>
        <p:nvSpPr>
          <p:cNvPr id="1034" name="Line 10"/>
          <p:cNvSpPr>
            <a:spLocks noChangeShapeType="1"/>
          </p:cNvSpPr>
          <p:nvPr/>
        </p:nvSpPr>
        <p:spPr bwMode="auto">
          <a:xfrm>
            <a:off x="685800" y="6172200"/>
            <a:ext cx="7772400" cy="0"/>
          </a:xfrm>
          <a:prstGeom prst="line">
            <a:avLst/>
          </a:prstGeom>
          <a:noFill/>
          <a:ln w="28575">
            <a:solidFill>
              <a:schemeClr val="tx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iming>
    <p:tnLst>
      <p:par>
        <p:cTn id="1" dur="indefinite" restart="never" nodeType="tmRoot"/>
      </p:par>
    </p:tnLst>
  </p:timing>
  <p:hf hdr="0" dt="0"/>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Times New Roman" pitchFamily="18" charset="0"/>
        </a:defRPr>
      </a:lvl2pPr>
      <a:lvl3pPr algn="ctr" rtl="0" eaLnBrk="0" fontAlgn="base" hangingPunct="0">
        <a:spcBef>
          <a:spcPct val="0"/>
        </a:spcBef>
        <a:spcAft>
          <a:spcPct val="0"/>
        </a:spcAft>
        <a:defRPr sz="3200">
          <a:solidFill>
            <a:schemeClr val="tx2"/>
          </a:solidFill>
          <a:latin typeface="Times New Roman" pitchFamily="18" charset="0"/>
        </a:defRPr>
      </a:lvl3pPr>
      <a:lvl4pPr algn="ctr" rtl="0" eaLnBrk="0" fontAlgn="base" hangingPunct="0">
        <a:spcBef>
          <a:spcPct val="0"/>
        </a:spcBef>
        <a:spcAft>
          <a:spcPct val="0"/>
        </a:spcAft>
        <a:defRPr sz="3200">
          <a:solidFill>
            <a:schemeClr val="tx2"/>
          </a:solidFill>
          <a:latin typeface="Times New Roman" pitchFamily="18" charset="0"/>
        </a:defRPr>
      </a:lvl4pPr>
      <a:lvl5pPr algn="ctr" rtl="0" eaLnBrk="0" fontAlgn="base" hangingPunct="0">
        <a:spcBef>
          <a:spcPct val="0"/>
        </a:spcBef>
        <a:spcAft>
          <a:spcPct val="0"/>
        </a:spcAft>
        <a:defRPr sz="3200">
          <a:solidFill>
            <a:schemeClr val="tx2"/>
          </a:solidFill>
          <a:latin typeface="Times New Roman" pitchFamily="18" charset="0"/>
        </a:defRPr>
      </a:lvl5pPr>
      <a:lvl6pPr marL="457200" algn="ctr" rtl="0" eaLnBrk="0" fontAlgn="base" hangingPunct="0">
        <a:spcBef>
          <a:spcPct val="0"/>
        </a:spcBef>
        <a:spcAft>
          <a:spcPct val="0"/>
        </a:spcAft>
        <a:defRPr sz="3200">
          <a:solidFill>
            <a:schemeClr val="tx2"/>
          </a:solidFill>
          <a:latin typeface="Times New Roman" pitchFamily="18" charset="0"/>
        </a:defRPr>
      </a:lvl6pPr>
      <a:lvl7pPr marL="914400" algn="ctr" rtl="0" eaLnBrk="0" fontAlgn="base" hangingPunct="0">
        <a:spcBef>
          <a:spcPct val="0"/>
        </a:spcBef>
        <a:spcAft>
          <a:spcPct val="0"/>
        </a:spcAft>
        <a:defRPr sz="3200">
          <a:solidFill>
            <a:schemeClr val="tx2"/>
          </a:solidFill>
          <a:latin typeface="Times New Roman" pitchFamily="18" charset="0"/>
        </a:defRPr>
      </a:lvl7pPr>
      <a:lvl8pPr marL="1371600" algn="ctr" rtl="0" eaLnBrk="0" fontAlgn="base" hangingPunct="0">
        <a:spcBef>
          <a:spcPct val="0"/>
        </a:spcBef>
        <a:spcAft>
          <a:spcPct val="0"/>
        </a:spcAft>
        <a:defRPr sz="3200">
          <a:solidFill>
            <a:schemeClr val="tx2"/>
          </a:solidFill>
          <a:latin typeface="Times New Roman" pitchFamily="18" charset="0"/>
        </a:defRPr>
      </a:lvl8pPr>
      <a:lvl9pPr marL="1828800" algn="ctr" rtl="0" eaLnBrk="0" fontAlgn="base" hangingPunct="0">
        <a:spcBef>
          <a:spcPct val="0"/>
        </a:spcBef>
        <a:spcAft>
          <a:spcPct val="0"/>
        </a:spcAft>
        <a:defRPr sz="3200">
          <a:solidFill>
            <a:schemeClr val="tx2"/>
          </a:solidFill>
          <a:latin typeface="Times New Roman" pitchFamily="18" charset="0"/>
        </a:defRPr>
      </a:lvl9pPr>
    </p:titleStyle>
    <p:bodyStyle>
      <a:lvl1pPr marL="342900" indent="-342900" algn="l" rtl="0" eaLnBrk="0" fontAlgn="base" hangingPunct="0">
        <a:lnSpc>
          <a:spcPct val="120000"/>
        </a:lnSpc>
        <a:spcBef>
          <a:spcPct val="20000"/>
        </a:spcBef>
        <a:spcAft>
          <a:spcPct val="25000"/>
        </a:spcAft>
        <a:buChar char="•"/>
        <a:defRPr sz="2400">
          <a:solidFill>
            <a:schemeClr val="tx1"/>
          </a:solidFill>
          <a:latin typeface="+mn-lt"/>
          <a:ea typeface="+mn-ea"/>
          <a:cs typeface="+mn-cs"/>
        </a:defRPr>
      </a:lvl1pPr>
      <a:lvl2pPr marL="742950" indent="-285750" algn="l" rtl="0" eaLnBrk="0" fontAlgn="base" hangingPunct="0">
        <a:lnSpc>
          <a:spcPct val="120000"/>
        </a:lnSpc>
        <a:spcBef>
          <a:spcPct val="20000"/>
        </a:spcBef>
        <a:spcAft>
          <a:spcPct val="25000"/>
        </a:spcAft>
        <a:buChar char="–"/>
        <a:defRPr sz="2000">
          <a:solidFill>
            <a:schemeClr val="tx1"/>
          </a:solidFill>
          <a:latin typeface="+mn-lt"/>
        </a:defRPr>
      </a:lvl2pPr>
      <a:lvl3pPr marL="1143000" indent="-228600" algn="l" rtl="0" eaLnBrk="0" fontAlgn="base" hangingPunct="0">
        <a:lnSpc>
          <a:spcPct val="120000"/>
        </a:lnSpc>
        <a:spcBef>
          <a:spcPct val="20000"/>
        </a:spcBef>
        <a:spcAft>
          <a:spcPct val="25000"/>
        </a:spcAft>
        <a:buChar char="•"/>
        <a:defRPr>
          <a:solidFill>
            <a:schemeClr val="tx1"/>
          </a:solidFill>
          <a:latin typeface="+mn-lt"/>
        </a:defRPr>
      </a:lvl3pPr>
      <a:lvl4pPr marL="1600200" indent="-228600" algn="l" rtl="0" eaLnBrk="0" fontAlgn="base" hangingPunct="0">
        <a:lnSpc>
          <a:spcPct val="120000"/>
        </a:lnSpc>
        <a:spcBef>
          <a:spcPct val="20000"/>
        </a:spcBef>
        <a:spcAft>
          <a:spcPct val="25000"/>
        </a:spcAft>
        <a:buChar char="–"/>
        <a:defRPr sz="1600">
          <a:solidFill>
            <a:schemeClr val="tx1"/>
          </a:solidFill>
          <a:latin typeface="+mn-lt"/>
        </a:defRPr>
      </a:lvl4pPr>
      <a:lvl5pPr marL="2057400" indent="-228600" algn="l" rtl="0" eaLnBrk="0" fontAlgn="base" hangingPunct="0">
        <a:lnSpc>
          <a:spcPct val="120000"/>
        </a:lnSpc>
        <a:spcBef>
          <a:spcPct val="20000"/>
        </a:spcBef>
        <a:spcAft>
          <a:spcPct val="25000"/>
        </a:spcAft>
        <a:buChar char="»"/>
        <a:defRPr sz="1400">
          <a:solidFill>
            <a:schemeClr val="tx1"/>
          </a:solidFill>
          <a:latin typeface="+mn-lt"/>
        </a:defRPr>
      </a:lvl5pPr>
      <a:lvl6pPr marL="2514600" indent="-228600" algn="l" rtl="0" eaLnBrk="0" fontAlgn="base" hangingPunct="0">
        <a:spcBef>
          <a:spcPct val="20000"/>
        </a:spcBef>
        <a:spcAft>
          <a:spcPct val="25000"/>
        </a:spcAft>
        <a:buChar char="»"/>
        <a:defRPr sz="1400">
          <a:solidFill>
            <a:schemeClr val="tx1"/>
          </a:solidFill>
          <a:latin typeface="+mn-lt"/>
        </a:defRPr>
      </a:lvl6pPr>
      <a:lvl7pPr marL="2971800" indent="-228600" algn="l" rtl="0" eaLnBrk="0" fontAlgn="base" hangingPunct="0">
        <a:spcBef>
          <a:spcPct val="20000"/>
        </a:spcBef>
        <a:spcAft>
          <a:spcPct val="25000"/>
        </a:spcAft>
        <a:buChar char="»"/>
        <a:defRPr sz="1400">
          <a:solidFill>
            <a:schemeClr val="tx1"/>
          </a:solidFill>
          <a:latin typeface="+mn-lt"/>
        </a:defRPr>
      </a:lvl7pPr>
      <a:lvl8pPr marL="3429000" indent="-228600" algn="l" rtl="0" eaLnBrk="0" fontAlgn="base" hangingPunct="0">
        <a:spcBef>
          <a:spcPct val="20000"/>
        </a:spcBef>
        <a:spcAft>
          <a:spcPct val="25000"/>
        </a:spcAft>
        <a:buChar char="»"/>
        <a:defRPr sz="1400">
          <a:solidFill>
            <a:schemeClr val="tx1"/>
          </a:solidFill>
          <a:latin typeface="+mn-lt"/>
        </a:defRPr>
      </a:lvl8pPr>
      <a:lvl9pPr marL="3886200" indent="-228600" algn="l" rtl="0" eaLnBrk="0" fontAlgn="base" hangingPunct="0">
        <a:spcBef>
          <a:spcPct val="20000"/>
        </a:spcBef>
        <a:spcAft>
          <a:spcPct val="2500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ubTitle" idx="1"/>
          </p:nvPr>
        </p:nvSpPr>
        <p:spPr>
          <a:xfrm>
            <a:off x="914400" y="2133600"/>
            <a:ext cx="7391400" cy="762000"/>
          </a:xfrm>
          <a:noFill/>
        </p:spPr>
        <p:txBody>
          <a:bodyPr/>
          <a:lstStyle/>
          <a:p>
            <a:pPr>
              <a:spcBef>
                <a:spcPts val="0"/>
              </a:spcBef>
              <a:spcAft>
                <a:spcPct val="0"/>
              </a:spcAft>
            </a:pPr>
            <a:r>
              <a:rPr lang="en-US" sz="4800" dirty="0" smtClean="0"/>
              <a:t> Valuation</a:t>
            </a:r>
          </a:p>
          <a:p>
            <a:pPr>
              <a:spcBef>
                <a:spcPts val="0"/>
              </a:spcBef>
              <a:spcAft>
                <a:spcPct val="0"/>
              </a:spcAft>
            </a:pPr>
            <a:r>
              <a:rPr lang="en-US" sz="2800" dirty="0" smtClean="0"/>
              <a:t>Henkel AG vs. Reckitt Benckiser plc</a:t>
            </a:r>
            <a:endParaRPr lang="en-US" sz="1800" dirty="0" smtClean="0"/>
          </a:p>
        </p:txBody>
      </p:sp>
      <p:sp>
        <p:nvSpPr>
          <p:cNvPr id="5123" name="McK Disclaimer"/>
          <p:cNvSpPr>
            <a:spLocks noChangeArrowheads="1"/>
          </p:cNvSpPr>
          <p:nvPr>
            <p:custDataLst>
              <p:tags r:id="rId1"/>
            </p:custDataLst>
          </p:nvPr>
        </p:nvSpPr>
        <p:spPr bwMode="auto">
          <a:xfrm>
            <a:off x="1371600" y="5029200"/>
            <a:ext cx="6477000" cy="862013"/>
          </a:xfrm>
          <a:prstGeom prst="rect">
            <a:avLst/>
          </a:prstGeom>
          <a:noFill/>
          <a:ln w="9525">
            <a:noFill/>
            <a:miter lim="800000"/>
            <a:headEnd/>
            <a:tailEnd/>
          </a:ln>
        </p:spPr>
        <p:txBody>
          <a:bodyPr lIns="0" tIns="0" rIns="0" bIns="0">
            <a:spAutoFit/>
          </a:bodyPr>
          <a:lstStyle/>
          <a:p>
            <a:pPr algn="ctr" defTabSz="1109663">
              <a:spcAft>
                <a:spcPct val="50000"/>
              </a:spcAft>
            </a:pPr>
            <a:r>
              <a:rPr lang="en-US" sz="1400" dirty="0">
                <a:solidFill>
                  <a:schemeClr val="tx2"/>
                </a:solidFill>
              </a:rPr>
              <a:t>Professor David Wessels </a:t>
            </a:r>
            <a:r>
              <a:rPr lang="en-US" sz="1400" dirty="0" smtClean="0">
                <a:solidFill>
                  <a:schemeClr val="tx2"/>
                </a:solidFill>
              </a:rPr>
              <a:t>©2010</a:t>
            </a:r>
            <a:endParaRPr lang="en-US" sz="1400" dirty="0">
              <a:solidFill>
                <a:schemeClr val="tx2"/>
              </a:solidFill>
            </a:endParaRPr>
          </a:p>
          <a:p>
            <a:pPr algn="ctr" defTabSz="1109663">
              <a:spcAft>
                <a:spcPct val="50000"/>
              </a:spcAft>
            </a:pPr>
            <a:r>
              <a:rPr lang="en-US" sz="1400" dirty="0">
                <a:solidFill>
                  <a:schemeClr val="tx2"/>
                </a:solidFill>
              </a:rPr>
              <a:t>The Wharton School of the University of Pennsylvania</a:t>
            </a:r>
          </a:p>
          <a:p>
            <a:pPr algn="ctr" defTabSz="1109663">
              <a:spcAft>
                <a:spcPct val="50000"/>
              </a:spcAft>
            </a:pPr>
            <a:r>
              <a:rPr lang="en-US" sz="1400" dirty="0" smtClean="0">
                <a:solidFill>
                  <a:schemeClr val="tx2"/>
                </a:solidFill>
              </a:rPr>
              <a:t>3620 </a:t>
            </a:r>
            <a:r>
              <a:rPr lang="en-US" sz="1400" dirty="0">
                <a:solidFill>
                  <a:schemeClr val="tx2"/>
                </a:solidFill>
              </a:rPr>
              <a:t>Locust Walk, Philadelphia PA 19104</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14400"/>
          </a:xfrm>
        </p:spPr>
        <p:txBody>
          <a:bodyPr/>
          <a:lstStyle/>
          <a:p>
            <a:r>
              <a:rPr lang="en-US" dirty="0" smtClean="0"/>
              <a:t>Financial Health: Debt to EBITA</a:t>
            </a:r>
            <a:endParaRPr lang="en-US" dirty="0"/>
          </a:p>
        </p:txBody>
      </p:sp>
      <p:sp>
        <p:nvSpPr>
          <p:cNvPr id="5" name="Footer Placeholder 4"/>
          <p:cNvSpPr>
            <a:spLocks noGrp="1"/>
          </p:cNvSpPr>
          <p:nvPr>
            <p:ph type="ftr" sz="quarter" idx="11"/>
          </p:nvPr>
        </p:nvSpPr>
        <p:spPr/>
        <p:txBody>
          <a:bodyPr/>
          <a:lstStyle/>
          <a:p>
            <a:pPr>
              <a:defRPr/>
            </a:pPr>
            <a:r>
              <a:rPr lang="en-US" smtClean="0"/>
              <a:t>Valuation, Measuring  and Managing the Value of Companies</a:t>
            </a:r>
            <a:endParaRPr lang="en-US" dirty="0"/>
          </a:p>
        </p:txBody>
      </p:sp>
      <p:sp>
        <p:nvSpPr>
          <p:cNvPr id="6" name="Slide Number Placeholder 5"/>
          <p:cNvSpPr>
            <a:spLocks noGrp="1"/>
          </p:cNvSpPr>
          <p:nvPr>
            <p:ph type="sldNum" sz="quarter" idx="12"/>
          </p:nvPr>
        </p:nvSpPr>
        <p:spPr/>
        <p:txBody>
          <a:bodyPr/>
          <a:lstStyle/>
          <a:p>
            <a:pPr>
              <a:defRPr/>
            </a:pPr>
            <a:fld id="{22CE7B27-CE94-4CD1-9573-211CA909A32C}" type="slidenum">
              <a:rPr lang="en-US" smtClean="0"/>
              <a:pPr>
                <a:defRPr/>
              </a:pPr>
              <a:t>10</a:t>
            </a:fld>
            <a:endParaRPr lang="en-US"/>
          </a:p>
        </p:txBody>
      </p:sp>
      <p:sp>
        <p:nvSpPr>
          <p:cNvPr id="13" name="Content Placeholder 2"/>
          <p:cNvSpPr>
            <a:spLocks noGrp="1"/>
          </p:cNvSpPr>
          <p:nvPr>
            <p:ph sz="half" idx="1"/>
          </p:nvPr>
        </p:nvSpPr>
        <p:spPr>
          <a:xfrm>
            <a:off x="685800" y="1981200"/>
            <a:ext cx="3200400" cy="2971800"/>
          </a:xfrm>
        </p:spPr>
        <p:txBody>
          <a:bodyPr/>
          <a:lstStyle/>
          <a:p>
            <a:pPr>
              <a:spcBef>
                <a:spcPts val="0"/>
              </a:spcBef>
              <a:spcAft>
                <a:spcPts val="600"/>
              </a:spcAft>
            </a:pPr>
            <a:r>
              <a:rPr lang="en-US" sz="1600" dirty="0" smtClean="0"/>
              <a:t>In addition to generating industry best operating margins, Reckitt Benckiser has tremendous financial flexibility (</a:t>
            </a:r>
            <a:r>
              <a:rPr lang="en-US" sz="1600" dirty="0" smtClean="0"/>
              <a:t>some would argue too much).</a:t>
            </a:r>
          </a:p>
          <a:p>
            <a:pPr>
              <a:spcBef>
                <a:spcPts val="0"/>
              </a:spcBef>
              <a:spcAft>
                <a:spcPts val="600"/>
              </a:spcAft>
            </a:pPr>
            <a:r>
              <a:rPr lang="en-US" sz="1600" dirty="0" smtClean="0"/>
              <a:t>AS part of the acquisition of National Starch in 2008, Henkel raised significant debt.  As of 2009, the company would need 3.7 years of EBITA to pay down debt.</a:t>
            </a:r>
            <a:endParaRPr lang="en-US" sz="1600" dirty="0" smtClean="0"/>
          </a:p>
        </p:txBody>
      </p:sp>
      <p:pic>
        <p:nvPicPr>
          <p:cNvPr id="3075" name="Picture 3"/>
          <p:cNvPicPr>
            <a:picLocks noChangeAspect="1" noChangeArrowheads="1"/>
          </p:cNvPicPr>
          <p:nvPr/>
        </p:nvPicPr>
        <p:blipFill>
          <a:blip r:embed="rId3" cstate="print"/>
          <a:srcRect/>
          <a:stretch>
            <a:fillRect/>
          </a:stretch>
        </p:blipFill>
        <p:spPr bwMode="auto">
          <a:xfrm>
            <a:off x="4191000" y="2057400"/>
            <a:ext cx="4278139" cy="3381375"/>
          </a:xfrm>
          <a:prstGeom prst="rect">
            <a:avLst/>
          </a:prstGeom>
          <a:noFill/>
          <a:ln w="9525">
            <a:noFill/>
            <a:miter lim="800000"/>
            <a:headEnd/>
            <a:tailEnd/>
          </a:ln>
          <a:effectLst/>
        </p:spPr>
      </p:pic>
    </p:spTree>
    <p:extLst>
      <p:ext uri="{BB962C8B-B14F-4D97-AF65-F5344CB8AC3E}">
        <p14:creationId xmlns:p14="http://schemas.microsoft.com/office/powerpoint/2010/main" xmlns="" val="1325359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Presentation Overview</a:t>
            </a:r>
            <a:endParaRPr lang="en-US" dirty="0"/>
          </a:p>
        </p:txBody>
      </p:sp>
      <p:sp>
        <p:nvSpPr>
          <p:cNvPr id="8" name="Content Placeholder 7"/>
          <p:cNvSpPr>
            <a:spLocks noGrp="1"/>
          </p:cNvSpPr>
          <p:nvPr>
            <p:ph idx="1"/>
          </p:nvPr>
        </p:nvSpPr>
        <p:spPr>
          <a:xfrm>
            <a:off x="685800" y="1524000"/>
            <a:ext cx="7772400" cy="4114800"/>
          </a:xfrm>
        </p:spPr>
        <p:txBody>
          <a:bodyPr/>
          <a:lstStyle/>
          <a:p>
            <a:pPr>
              <a:spcAft>
                <a:spcPts val="1200"/>
              </a:spcAft>
            </a:pPr>
            <a:r>
              <a:rPr lang="en-US" sz="1800" dirty="0" smtClean="0"/>
              <a:t>Understanding a company’s past is essential to forecasting its future. For that reason, </a:t>
            </a:r>
            <a:r>
              <a:rPr lang="en-US" sz="1800" dirty="0" smtClean="0"/>
              <a:t>we start with an in-depth analysis </a:t>
            </a:r>
            <a:r>
              <a:rPr lang="en-US" sz="1800" dirty="0" smtClean="0"/>
              <a:t>of historical </a:t>
            </a:r>
            <a:r>
              <a:rPr lang="en-US" sz="1800" dirty="0" smtClean="0"/>
              <a:t>operating performance</a:t>
            </a:r>
            <a:r>
              <a:rPr lang="en-US" sz="1800" dirty="0" smtClean="0"/>
              <a:t>. </a:t>
            </a:r>
            <a:endParaRPr lang="en-US" sz="1800" dirty="0" smtClean="0"/>
          </a:p>
          <a:p>
            <a:pPr>
              <a:spcAft>
                <a:spcPts val="1200"/>
              </a:spcAft>
            </a:pPr>
            <a:r>
              <a:rPr lang="en-US" sz="1800" dirty="0" smtClean="0"/>
              <a:t>For Henkel AG, the company struggles to </a:t>
            </a:r>
            <a:r>
              <a:rPr lang="en-US" sz="1800" dirty="0" smtClean="0"/>
              <a:t>compete against </a:t>
            </a:r>
            <a:r>
              <a:rPr lang="en-US" sz="1800" dirty="0" smtClean="0"/>
              <a:t>its European Household and Personal Care (HPC) counterparts, and specifically Reckitt Benckiser plc.  Henkel lags Reckitt Benckiser in each of the key value drivers: organic revenue growth, operating margin, capital turnover, and financial flexibility.  </a:t>
            </a:r>
          </a:p>
          <a:p>
            <a:pPr>
              <a:spcAft>
                <a:spcPts val="1200"/>
              </a:spcAft>
            </a:pPr>
            <a:r>
              <a:rPr lang="en-US" sz="1800" dirty="0" smtClean="0"/>
              <a:t>Part of Henkel’s underperformance can be attributed to the economic downturn and its reliance on Adhesives, which is highly cyclical.  Yet even controlling for segment performance, Henkel still remains well below best practice.  This presentation will examine each component in </a:t>
            </a:r>
            <a:r>
              <a:rPr lang="en-US" sz="1800" smtClean="0"/>
              <a:t>detail.</a:t>
            </a:r>
            <a:endParaRPr lang="en-US" sz="1800" dirty="0" smtClean="0"/>
          </a:p>
        </p:txBody>
      </p:sp>
      <p:sp>
        <p:nvSpPr>
          <p:cNvPr id="5" name="Footer Placeholder 4"/>
          <p:cNvSpPr>
            <a:spLocks noGrp="1"/>
          </p:cNvSpPr>
          <p:nvPr>
            <p:ph type="ftr" sz="quarter" idx="11"/>
          </p:nvPr>
        </p:nvSpPr>
        <p:spPr/>
        <p:txBody>
          <a:bodyPr/>
          <a:lstStyle/>
          <a:p>
            <a:pPr>
              <a:defRPr/>
            </a:pPr>
            <a:r>
              <a:rPr lang="en-US" smtClean="0"/>
              <a:t>Valuation, Measuring  and Managing the Value of Companies</a:t>
            </a:r>
            <a:endParaRPr lang="en-US" dirty="0"/>
          </a:p>
        </p:txBody>
      </p:sp>
      <p:sp>
        <p:nvSpPr>
          <p:cNvPr id="6" name="Slide Number Placeholder 5"/>
          <p:cNvSpPr>
            <a:spLocks noGrp="1"/>
          </p:cNvSpPr>
          <p:nvPr>
            <p:ph type="sldNum" sz="quarter" idx="12"/>
          </p:nvPr>
        </p:nvSpPr>
        <p:spPr/>
        <p:txBody>
          <a:bodyPr/>
          <a:lstStyle/>
          <a:p>
            <a:pPr>
              <a:defRPr/>
            </a:pPr>
            <a:fld id="{22CE7B27-CE94-4CD1-9573-211CA909A32C}" type="slidenum">
              <a:rPr lang="en-US" smtClean="0"/>
              <a:pPr>
                <a:defRPr/>
              </a:pPr>
              <a:t>2</a:t>
            </a:fld>
            <a:endParaRPr lang="en-US"/>
          </a:p>
        </p:txBody>
      </p:sp>
    </p:spTree>
    <p:extLst>
      <p:ext uri="{BB962C8B-B14F-4D97-AF65-F5344CB8AC3E}">
        <p14:creationId xmlns:p14="http://schemas.microsoft.com/office/powerpoint/2010/main" xmlns="" val="2091769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14400"/>
          </a:xfrm>
        </p:spPr>
        <p:txBody>
          <a:bodyPr/>
          <a:lstStyle/>
          <a:p>
            <a:r>
              <a:rPr lang="en-US" dirty="0" smtClean="0"/>
              <a:t>Revenue Growth</a:t>
            </a:r>
            <a:endParaRPr lang="en-US" dirty="0"/>
          </a:p>
        </p:txBody>
      </p:sp>
      <p:sp>
        <p:nvSpPr>
          <p:cNvPr id="5" name="Footer Placeholder 4"/>
          <p:cNvSpPr>
            <a:spLocks noGrp="1"/>
          </p:cNvSpPr>
          <p:nvPr>
            <p:ph type="ftr" sz="quarter" idx="11"/>
          </p:nvPr>
        </p:nvSpPr>
        <p:spPr/>
        <p:txBody>
          <a:bodyPr/>
          <a:lstStyle/>
          <a:p>
            <a:pPr>
              <a:defRPr/>
            </a:pPr>
            <a:r>
              <a:rPr lang="en-US" smtClean="0"/>
              <a:t>Valuation, Measuring  and Managing the Value of Companies</a:t>
            </a:r>
            <a:endParaRPr lang="en-US" dirty="0"/>
          </a:p>
        </p:txBody>
      </p:sp>
      <p:sp>
        <p:nvSpPr>
          <p:cNvPr id="6" name="Slide Number Placeholder 5"/>
          <p:cNvSpPr>
            <a:spLocks noGrp="1"/>
          </p:cNvSpPr>
          <p:nvPr>
            <p:ph type="sldNum" sz="quarter" idx="12"/>
          </p:nvPr>
        </p:nvSpPr>
        <p:spPr/>
        <p:txBody>
          <a:bodyPr/>
          <a:lstStyle/>
          <a:p>
            <a:pPr>
              <a:defRPr/>
            </a:pPr>
            <a:fld id="{22CE7B27-CE94-4CD1-9573-211CA909A32C}" type="slidenum">
              <a:rPr lang="en-US" smtClean="0"/>
              <a:pPr>
                <a:defRPr/>
              </a:pPr>
              <a:t>3</a:t>
            </a:fld>
            <a:endParaRPr lang="en-US"/>
          </a:p>
        </p:txBody>
      </p:sp>
      <p:sp>
        <p:nvSpPr>
          <p:cNvPr id="3" name="Content Placeholder 2"/>
          <p:cNvSpPr>
            <a:spLocks noGrp="1"/>
          </p:cNvSpPr>
          <p:nvPr>
            <p:ph sz="half" idx="1"/>
          </p:nvPr>
        </p:nvSpPr>
        <p:spPr>
          <a:xfrm>
            <a:off x="685800" y="1371600"/>
            <a:ext cx="7848600" cy="1535177"/>
          </a:xfrm>
        </p:spPr>
        <p:txBody>
          <a:bodyPr/>
          <a:lstStyle/>
          <a:p>
            <a:pPr>
              <a:spcBef>
                <a:spcPts val="0"/>
              </a:spcBef>
              <a:spcAft>
                <a:spcPts val="600"/>
              </a:spcAft>
            </a:pPr>
            <a:r>
              <a:rPr lang="en-US" sz="1600" dirty="0" smtClean="0"/>
              <a:t>Between 2005 and 2009, Reckitt Benckiser has outgrown Henkel AG </a:t>
            </a:r>
            <a:r>
              <a:rPr lang="en-US" sz="1600" u="sng" dirty="0" smtClean="0"/>
              <a:t>each and every </a:t>
            </a:r>
            <a:r>
              <a:rPr lang="en-US" sz="1600" dirty="0" smtClean="0"/>
              <a:t>year.  Reckitt Benckiser even managed to record 8.0% organic revenue growth during the global recession of 2009, as compared to Henkel’s -3.5% growth.</a:t>
            </a:r>
          </a:p>
          <a:p>
            <a:pPr>
              <a:spcBef>
                <a:spcPts val="0"/>
              </a:spcBef>
              <a:spcAft>
                <a:spcPts val="600"/>
              </a:spcAft>
            </a:pPr>
            <a:r>
              <a:rPr lang="en-US" sz="1600" dirty="0" smtClean="0"/>
              <a:t>Henkel’s low organic growth is not caused by any particularly poor-performing segment.  Each division is growing at roughly the same rate.</a:t>
            </a:r>
            <a:endParaRPr lang="en-US" sz="1600" dirty="0"/>
          </a:p>
        </p:txBody>
      </p:sp>
      <p:pic>
        <p:nvPicPr>
          <p:cNvPr id="3075" name="Picture 3"/>
          <p:cNvPicPr>
            <a:picLocks noChangeAspect="1" noChangeArrowheads="1"/>
          </p:cNvPicPr>
          <p:nvPr/>
        </p:nvPicPr>
        <p:blipFill>
          <a:blip r:embed="rId3" cstate="print"/>
          <a:srcRect/>
          <a:stretch>
            <a:fillRect/>
          </a:stretch>
        </p:blipFill>
        <p:spPr bwMode="auto">
          <a:xfrm>
            <a:off x="4953000" y="3124200"/>
            <a:ext cx="3581400" cy="2927263"/>
          </a:xfrm>
          <a:prstGeom prst="rect">
            <a:avLst/>
          </a:prstGeom>
          <a:noFill/>
          <a:ln w="9525">
            <a:noFill/>
            <a:miter lim="800000"/>
            <a:headEnd/>
            <a:tailEnd/>
          </a:ln>
          <a:effectLst/>
        </p:spPr>
      </p:pic>
      <p:pic>
        <p:nvPicPr>
          <p:cNvPr id="3076" name="Picture 4"/>
          <p:cNvPicPr>
            <a:picLocks noChangeAspect="1" noChangeArrowheads="1"/>
          </p:cNvPicPr>
          <p:nvPr/>
        </p:nvPicPr>
        <p:blipFill>
          <a:blip r:embed="rId4" cstate="print"/>
          <a:srcRect/>
          <a:stretch>
            <a:fillRect/>
          </a:stretch>
        </p:blipFill>
        <p:spPr bwMode="auto">
          <a:xfrm>
            <a:off x="1066800" y="3200400"/>
            <a:ext cx="3429000" cy="2822510"/>
          </a:xfrm>
          <a:prstGeom prst="rect">
            <a:avLst/>
          </a:prstGeom>
          <a:noFill/>
          <a:ln w="9525">
            <a:noFill/>
            <a:miter lim="800000"/>
            <a:headEnd/>
            <a:tailEnd/>
          </a:ln>
          <a:effectLst/>
        </p:spPr>
      </p:pic>
    </p:spTree>
    <p:extLst>
      <p:ext uri="{BB962C8B-B14F-4D97-AF65-F5344CB8AC3E}">
        <p14:creationId xmlns:p14="http://schemas.microsoft.com/office/powerpoint/2010/main" xmlns="" val="688054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Revenues by Geography</a:t>
            </a:r>
            <a:endParaRPr lang="en-US" dirty="0"/>
          </a:p>
        </p:txBody>
      </p:sp>
      <p:sp>
        <p:nvSpPr>
          <p:cNvPr id="3" name="Content Placeholder 2"/>
          <p:cNvSpPr>
            <a:spLocks noGrp="1"/>
          </p:cNvSpPr>
          <p:nvPr>
            <p:ph idx="1"/>
          </p:nvPr>
        </p:nvSpPr>
        <p:spPr>
          <a:xfrm>
            <a:off x="762000" y="1828800"/>
            <a:ext cx="3962400" cy="3505200"/>
          </a:xfrm>
        </p:spPr>
        <p:txBody>
          <a:bodyPr/>
          <a:lstStyle/>
          <a:p>
            <a:pPr>
              <a:spcAft>
                <a:spcPts val="600"/>
              </a:spcAft>
            </a:pPr>
            <a:r>
              <a:rPr lang="en-US" sz="1800" dirty="0" smtClean="0"/>
              <a:t>For both Henkel and Reckitt Benckiser, Europe and North America generate the majority of revenues.</a:t>
            </a:r>
          </a:p>
          <a:p>
            <a:pPr>
              <a:spcAft>
                <a:spcPts val="600"/>
              </a:spcAft>
            </a:pPr>
            <a:r>
              <a:rPr lang="en-US" sz="1800" dirty="0" smtClean="0"/>
              <a:t>In 2005, developing markets made up a larger portion of revenues for Reckitt Benckiser relative to Henkel.</a:t>
            </a:r>
          </a:p>
          <a:p>
            <a:pPr>
              <a:spcAft>
                <a:spcPts val="600"/>
              </a:spcAft>
            </a:pPr>
            <a:r>
              <a:rPr lang="en-US" sz="1800" dirty="0" smtClean="0"/>
              <a:t>By 2009, Henkel increased the proportion of its business in developing markets to 18.3%, nearly matching Reckitt Benckiser’s 19.3%.</a:t>
            </a:r>
            <a:endParaRPr lang="en-US" sz="1800" dirty="0"/>
          </a:p>
        </p:txBody>
      </p:sp>
      <p:sp>
        <p:nvSpPr>
          <p:cNvPr id="4" name="Footer Placeholder 3"/>
          <p:cNvSpPr>
            <a:spLocks noGrp="1"/>
          </p:cNvSpPr>
          <p:nvPr>
            <p:ph type="ftr" sz="quarter" idx="11"/>
          </p:nvPr>
        </p:nvSpPr>
        <p:spPr/>
        <p:txBody>
          <a:bodyPr/>
          <a:lstStyle/>
          <a:p>
            <a:pPr>
              <a:defRPr/>
            </a:pPr>
            <a:r>
              <a:rPr lang="en-US" smtClean="0"/>
              <a:t>Valuation, Measuring  and Managing the Value of Companies</a:t>
            </a:r>
            <a:endParaRPr lang="en-US" dirty="0"/>
          </a:p>
        </p:txBody>
      </p:sp>
      <p:sp>
        <p:nvSpPr>
          <p:cNvPr id="5" name="Slide Number Placeholder 4"/>
          <p:cNvSpPr>
            <a:spLocks noGrp="1"/>
          </p:cNvSpPr>
          <p:nvPr>
            <p:ph type="sldNum" sz="quarter" idx="12"/>
          </p:nvPr>
        </p:nvSpPr>
        <p:spPr/>
        <p:txBody>
          <a:bodyPr/>
          <a:lstStyle/>
          <a:p>
            <a:pPr>
              <a:defRPr/>
            </a:pPr>
            <a:fld id="{A9D5BDE5-FF3B-4EB8-B0A4-C28BC6BA0B64}" type="slidenum">
              <a:rPr lang="en-US" smtClean="0"/>
              <a:pPr>
                <a:defRPr/>
              </a:pPr>
              <a:t>4</a:t>
            </a:fld>
            <a:endParaRPr lang="en-US"/>
          </a:p>
        </p:txBody>
      </p:sp>
      <p:pic>
        <p:nvPicPr>
          <p:cNvPr id="1027" name="Picture 3"/>
          <p:cNvPicPr>
            <a:picLocks noChangeAspect="1" noChangeArrowheads="1"/>
          </p:cNvPicPr>
          <p:nvPr/>
        </p:nvPicPr>
        <p:blipFill>
          <a:blip r:embed="rId3" cstate="print"/>
          <a:srcRect/>
          <a:stretch>
            <a:fillRect/>
          </a:stretch>
        </p:blipFill>
        <p:spPr bwMode="auto">
          <a:xfrm>
            <a:off x="4953000" y="1447800"/>
            <a:ext cx="3614570" cy="4648200"/>
          </a:xfrm>
          <a:prstGeom prst="rect">
            <a:avLst/>
          </a:prstGeom>
          <a:noFill/>
          <a:ln w="9525">
            <a:noFill/>
            <a:miter lim="800000"/>
            <a:headEnd/>
            <a:tailEnd/>
          </a:ln>
          <a:effectLst/>
        </p:spPr>
      </p:pic>
    </p:spTree>
    <p:extLst>
      <p:ext uri="{BB962C8B-B14F-4D97-AF65-F5344CB8AC3E}">
        <p14:creationId xmlns:p14="http://schemas.microsoft.com/office/powerpoint/2010/main" xmlns="" val="11753996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14400"/>
          </a:xfrm>
        </p:spPr>
        <p:txBody>
          <a:bodyPr/>
          <a:lstStyle/>
          <a:p>
            <a:r>
              <a:rPr lang="en-US" dirty="0" smtClean="0"/>
              <a:t>Operating Margins</a:t>
            </a:r>
            <a:endParaRPr lang="en-US" dirty="0"/>
          </a:p>
        </p:txBody>
      </p:sp>
      <p:sp>
        <p:nvSpPr>
          <p:cNvPr id="3" name="Content Placeholder 2"/>
          <p:cNvSpPr>
            <a:spLocks noGrp="1"/>
          </p:cNvSpPr>
          <p:nvPr>
            <p:ph sz="half" idx="1"/>
          </p:nvPr>
        </p:nvSpPr>
        <p:spPr>
          <a:xfrm>
            <a:off x="457200" y="1447800"/>
            <a:ext cx="8077200" cy="1524000"/>
          </a:xfrm>
        </p:spPr>
        <p:txBody>
          <a:bodyPr/>
          <a:lstStyle/>
          <a:p>
            <a:pPr>
              <a:spcBef>
                <a:spcPts val="0"/>
              </a:spcBef>
              <a:spcAft>
                <a:spcPts val="600"/>
              </a:spcAft>
            </a:pPr>
            <a:r>
              <a:rPr lang="en-US" sz="1600" dirty="0" smtClean="0"/>
              <a:t>Reckitt Benckiser has consistently generated a higher operating margin than Henkel, and this difference has expanded over the last five years.  The company’s higher margins are a result of the company’s lower costs of sales, which is likely caused by higher prices from the company’s premium products.</a:t>
            </a:r>
            <a:endParaRPr lang="en-US" sz="1600" dirty="0"/>
          </a:p>
        </p:txBody>
      </p:sp>
      <p:sp>
        <p:nvSpPr>
          <p:cNvPr id="5" name="Footer Placeholder 4"/>
          <p:cNvSpPr>
            <a:spLocks noGrp="1"/>
          </p:cNvSpPr>
          <p:nvPr>
            <p:ph type="ftr" sz="quarter" idx="11"/>
          </p:nvPr>
        </p:nvSpPr>
        <p:spPr/>
        <p:txBody>
          <a:bodyPr/>
          <a:lstStyle/>
          <a:p>
            <a:pPr>
              <a:defRPr/>
            </a:pPr>
            <a:r>
              <a:rPr lang="en-US" smtClean="0"/>
              <a:t>Valuation, Measuring  and Managing the Value of Companies</a:t>
            </a:r>
            <a:endParaRPr lang="en-US" dirty="0"/>
          </a:p>
        </p:txBody>
      </p:sp>
      <p:sp>
        <p:nvSpPr>
          <p:cNvPr id="6" name="Slide Number Placeholder 5"/>
          <p:cNvSpPr>
            <a:spLocks noGrp="1"/>
          </p:cNvSpPr>
          <p:nvPr>
            <p:ph type="sldNum" sz="quarter" idx="12"/>
          </p:nvPr>
        </p:nvSpPr>
        <p:spPr/>
        <p:txBody>
          <a:bodyPr/>
          <a:lstStyle/>
          <a:p>
            <a:pPr>
              <a:defRPr/>
            </a:pPr>
            <a:fld id="{22CE7B27-CE94-4CD1-9573-211CA909A32C}" type="slidenum">
              <a:rPr lang="en-US" smtClean="0"/>
              <a:pPr>
                <a:defRPr/>
              </a:pPr>
              <a:t>5</a:t>
            </a:fld>
            <a:endParaRPr lang="en-US"/>
          </a:p>
        </p:txBody>
      </p:sp>
      <p:pic>
        <p:nvPicPr>
          <p:cNvPr id="4" name="Picture 2"/>
          <p:cNvPicPr>
            <a:picLocks noChangeAspect="1" noChangeArrowheads="1"/>
          </p:cNvPicPr>
          <p:nvPr/>
        </p:nvPicPr>
        <p:blipFill>
          <a:blip r:embed="rId3" cstate="print"/>
          <a:srcRect/>
          <a:stretch>
            <a:fillRect/>
          </a:stretch>
        </p:blipFill>
        <p:spPr bwMode="auto">
          <a:xfrm>
            <a:off x="4648200" y="2998694"/>
            <a:ext cx="3962400" cy="2868706"/>
          </a:xfrm>
          <a:prstGeom prst="rect">
            <a:avLst/>
          </a:prstGeom>
          <a:noFill/>
          <a:ln w="9525">
            <a:noFill/>
            <a:miter lim="800000"/>
            <a:headEnd/>
            <a:tailEnd/>
          </a:ln>
          <a:effectLst/>
        </p:spPr>
      </p:pic>
      <p:pic>
        <p:nvPicPr>
          <p:cNvPr id="7" name="Picture 3"/>
          <p:cNvPicPr>
            <a:picLocks noChangeAspect="1" noChangeArrowheads="1"/>
          </p:cNvPicPr>
          <p:nvPr/>
        </p:nvPicPr>
        <p:blipFill>
          <a:blip r:embed="rId4" cstate="print"/>
          <a:srcRect/>
          <a:stretch>
            <a:fillRect/>
          </a:stretch>
        </p:blipFill>
        <p:spPr bwMode="auto">
          <a:xfrm>
            <a:off x="762000" y="2971800"/>
            <a:ext cx="3642006" cy="2981325"/>
          </a:xfrm>
          <a:prstGeom prst="rect">
            <a:avLst/>
          </a:prstGeom>
          <a:noFill/>
          <a:ln w="9525">
            <a:noFill/>
            <a:miter lim="800000"/>
            <a:headEnd/>
            <a:tailEnd/>
          </a:ln>
          <a:effectLst/>
        </p:spPr>
      </p:pic>
    </p:spTree>
    <p:extLst>
      <p:ext uri="{BB962C8B-B14F-4D97-AF65-F5344CB8AC3E}">
        <p14:creationId xmlns:p14="http://schemas.microsoft.com/office/powerpoint/2010/main" xmlns="" val="40106531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05840"/>
          </a:xfrm>
        </p:spPr>
        <p:txBody>
          <a:bodyPr/>
          <a:lstStyle/>
          <a:p>
            <a:r>
              <a:rPr lang="en-US" dirty="0" smtClean="0"/>
              <a:t>Margins by Segment</a:t>
            </a:r>
            <a:endParaRPr lang="en-US" dirty="0"/>
          </a:p>
        </p:txBody>
      </p:sp>
      <p:sp>
        <p:nvSpPr>
          <p:cNvPr id="3" name="Content Placeholder 2"/>
          <p:cNvSpPr>
            <a:spLocks noGrp="1"/>
          </p:cNvSpPr>
          <p:nvPr>
            <p:ph sz="half" idx="1"/>
          </p:nvPr>
        </p:nvSpPr>
        <p:spPr>
          <a:xfrm>
            <a:off x="685800" y="1447800"/>
            <a:ext cx="7772400" cy="1564763"/>
          </a:xfrm>
        </p:spPr>
        <p:txBody>
          <a:bodyPr/>
          <a:lstStyle/>
          <a:p>
            <a:pPr>
              <a:spcBef>
                <a:spcPts val="0"/>
              </a:spcBef>
              <a:spcAft>
                <a:spcPts val="600"/>
              </a:spcAft>
            </a:pPr>
            <a:r>
              <a:rPr lang="en-US" sz="1600" dirty="0" smtClean="0"/>
              <a:t>Examining operating margins, and treating Reckitt Benckiser as a “pure play” relative to Henkel’s  individual segments, Reckitt Benckiser is more profitable each of Henkel’s segments.  Operating margins expanded (somewhat) for Henkel’s Cosmetics/Toiletries and Laundry/Home Case businesses, but fell for the industrial adhesives business</a:t>
            </a:r>
            <a:endParaRPr lang="en-US" sz="1600" dirty="0"/>
          </a:p>
        </p:txBody>
      </p:sp>
      <p:sp>
        <p:nvSpPr>
          <p:cNvPr id="5" name="Footer Placeholder 4"/>
          <p:cNvSpPr>
            <a:spLocks noGrp="1"/>
          </p:cNvSpPr>
          <p:nvPr>
            <p:ph type="ftr" sz="quarter" idx="11"/>
          </p:nvPr>
        </p:nvSpPr>
        <p:spPr/>
        <p:txBody>
          <a:bodyPr/>
          <a:lstStyle/>
          <a:p>
            <a:pPr>
              <a:defRPr/>
            </a:pPr>
            <a:r>
              <a:rPr lang="en-US" smtClean="0"/>
              <a:t>Valuation, Measuring  and Managing the Value of Companies</a:t>
            </a:r>
            <a:endParaRPr lang="en-US" dirty="0"/>
          </a:p>
        </p:txBody>
      </p:sp>
      <p:sp>
        <p:nvSpPr>
          <p:cNvPr id="6" name="Slide Number Placeholder 5"/>
          <p:cNvSpPr>
            <a:spLocks noGrp="1"/>
          </p:cNvSpPr>
          <p:nvPr>
            <p:ph type="sldNum" sz="quarter" idx="12"/>
          </p:nvPr>
        </p:nvSpPr>
        <p:spPr/>
        <p:txBody>
          <a:bodyPr/>
          <a:lstStyle/>
          <a:p>
            <a:pPr>
              <a:defRPr/>
            </a:pPr>
            <a:fld id="{22CE7B27-CE94-4CD1-9573-211CA909A32C}" type="slidenum">
              <a:rPr lang="en-US" smtClean="0"/>
              <a:pPr>
                <a:defRPr/>
              </a:pPr>
              <a:t>6</a:t>
            </a:fld>
            <a:endParaRPr lang="en-US"/>
          </a:p>
        </p:txBody>
      </p:sp>
      <p:sp>
        <p:nvSpPr>
          <p:cNvPr id="12" name="Down Arrow 11"/>
          <p:cNvSpPr/>
          <p:nvPr/>
        </p:nvSpPr>
        <p:spPr>
          <a:xfrm rot="16200000">
            <a:off x="3958115" y="4266406"/>
            <a:ext cx="1099476" cy="339065"/>
          </a:xfrm>
          <a:prstGeom prst="downArrow">
            <a:avLst>
              <a:gd name="adj1" fmla="val 50000"/>
              <a:gd name="adj2" fmla="val 51944"/>
            </a:avLst>
          </a:prstGeom>
          <a:solidFill>
            <a:srgbClr val="4F8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pic>
        <p:nvPicPr>
          <p:cNvPr id="7" name="Picture 5"/>
          <p:cNvPicPr>
            <a:picLocks noChangeAspect="1" noChangeArrowheads="1"/>
          </p:cNvPicPr>
          <p:nvPr/>
        </p:nvPicPr>
        <p:blipFill>
          <a:blip r:embed="rId3" cstate="print"/>
          <a:srcRect/>
          <a:stretch>
            <a:fillRect/>
          </a:stretch>
        </p:blipFill>
        <p:spPr bwMode="auto">
          <a:xfrm>
            <a:off x="685800" y="2895600"/>
            <a:ext cx="3627954" cy="2990850"/>
          </a:xfrm>
          <a:prstGeom prst="rect">
            <a:avLst/>
          </a:prstGeom>
          <a:noFill/>
          <a:ln w="9525">
            <a:noFill/>
            <a:miter lim="800000"/>
            <a:headEnd/>
            <a:tailEnd/>
          </a:ln>
          <a:effectLst/>
        </p:spPr>
      </p:pic>
      <p:pic>
        <p:nvPicPr>
          <p:cNvPr id="2054" name="Picture 6"/>
          <p:cNvPicPr>
            <a:picLocks noChangeAspect="1" noChangeArrowheads="1"/>
          </p:cNvPicPr>
          <p:nvPr/>
        </p:nvPicPr>
        <p:blipFill>
          <a:blip r:embed="rId4" cstate="print"/>
          <a:srcRect/>
          <a:stretch>
            <a:fillRect/>
          </a:stretch>
        </p:blipFill>
        <p:spPr bwMode="auto">
          <a:xfrm>
            <a:off x="4953000" y="2971800"/>
            <a:ext cx="3505200" cy="2904309"/>
          </a:xfrm>
          <a:prstGeom prst="rect">
            <a:avLst/>
          </a:prstGeom>
          <a:noFill/>
          <a:ln w="9525">
            <a:noFill/>
            <a:miter lim="800000"/>
            <a:headEnd/>
            <a:tailEnd/>
          </a:ln>
          <a:effectLst/>
        </p:spPr>
      </p:pic>
    </p:spTree>
    <p:extLst>
      <p:ext uri="{BB962C8B-B14F-4D97-AF65-F5344CB8AC3E}">
        <p14:creationId xmlns:p14="http://schemas.microsoft.com/office/powerpoint/2010/main" xmlns="" val="3522333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14400"/>
          </a:xfrm>
        </p:spPr>
        <p:txBody>
          <a:bodyPr/>
          <a:lstStyle/>
          <a:p>
            <a:r>
              <a:rPr lang="en-US" dirty="0" smtClean="0"/>
              <a:t>Industry Margins</a:t>
            </a:r>
            <a:endParaRPr lang="en-US" dirty="0"/>
          </a:p>
        </p:txBody>
      </p:sp>
      <p:sp>
        <p:nvSpPr>
          <p:cNvPr id="3" name="Content Placeholder 2"/>
          <p:cNvSpPr>
            <a:spLocks noGrp="1"/>
          </p:cNvSpPr>
          <p:nvPr>
            <p:ph sz="half" idx="1"/>
          </p:nvPr>
        </p:nvSpPr>
        <p:spPr>
          <a:xfrm>
            <a:off x="685800" y="1447800"/>
            <a:ext cx="7772400" cy="1447800"/>
          </a:xfrm>
        </p:spPr>
        <p:txBody>
          <a:bodyPr/>
          <a:lstStyle/>
          <a:p>
            <a:pPr>
              <a:spcBef>
                <a:spcPts val="0"/>
              </a:spcBef>
              <a:spcAft>
                <a:spcPts val="600"/>
              </a:spcAft>
            </a:pPr>
            <a:r>
              <a:rPr lang="en-US" sz="1600" dirty="0" smtClean="0"/>
              <a:t>Across the European household and personal care industry (European HPC), Reckitt Benckiser is the clear leader in operating margins.  Henkel ranks near the bottom within the industry, and the company reports slightly lower operating margins than its domestic competitor, </a:t>
            </a:r>
            <a:r>
              <a:rPr lang="en-US" sz="1600" dirty="0" err="1" smtClean="0"/>
              <a:t>Beiersdorf</a:t>
            </a:r>
            <a:r>
              <a:rPr lang="en-US" sz="1600" dirty="0" smtClean="0"/>
              <a:t> AG.</a:t>
            </a:r>
            <a:endParaRPr lang="en-US" sz="1600" dirty="0"/>
          </a:p>
        </p:txBody>
      </p:sp>
      <p:sp>
        <p:nvSpPr>
          <p:cNvPr id="5" name="Footer Placeholder 4"/>
          <p:cNvSpPr>
            <a:spLocks noGrp="1"/>
          </p:cNvSpPr>
          <p:nvPr>
            <p:ph type="ftr" sz="quarter" idx="11"/>
          </p:nvPr>
        </p:nvSpPr>
        <p:spPr/>
        <p:txBody>
          <a:bodyPr/>
          <a:lstStyle/>
          <a:p>
            <a:pPr>
              <a:defRPr/>
            </a:pPr>
            <a:r>
              <a:rPr lang="en-US" smtClean="0"/>
              <a:t>Valuation, Measuring  and Managing the Value of Companies</a:t>
            </a:r>
            <a:endParaRPr lang="en-US" dirty="0"/>
          </a:p>
        </p:txBody>
      </p:sp>
      <p:sp>
        <p:nvSpPr>
          <p:cNvPr id="6" name="Slide Number Placeholder 5"/>
          <p:cNvSpPr>
            <a:spLocks noGrp="1"/>
          </p:cNvSpPr>
          <p:nvPr>
            <p:ph type="sldNum" sz="quarter" idx="12"/>
          </p:nvPr>
        </p:nvSpPr>
        <p:spPr/>
        <p:txBody>
          <a:bodyPr/>
          <a:lstStyle/>
          <a:p>
            <a:pPr>
              <a:defRPr/>
            </a:pPr>
            <a:fld id="{22CE7B27-CE94-4CD1-9573-211CA909A32C}" type="slidenum">
              <a:rPr lang="en-US" smtClean="0"/>
              <a:pPr>
                <a:defRPr/>
              </a:pPr>
              <a:t>7</a:t>
            </a:fld>
            <a:endParaRPr lang="en-US"/>
          </a:p>
        </p:txBody>
      </p:sp>
      <p:pic>
        <p:nvPicPr>
          <p:cNvPr id="4" name="Picture 2"/>
          <p:cNvPicPr>
            <a:picLocks noChangeAspect="1" noChangeArrowheads="1"/>
          </p:cNvPicPr>
          <p:nvPr/>
        </p:nvPicPr>
        <p:blipFill>
          <a:blip r:embed="rId3" cstate="print"/>
          <a:srcRect/>
          <a:stretch>
            <a:fillRect/>
          </a:stretch>
        </p:blipFill>
        <p:spPr bwMode="auto">
          <a:xfrm>
            <a:off x="1676400" y="2819400"/>
            <a:ext cx="5791200" cy="3208531"/>
          </a:xfrm>
          <a:prstGeom prst="rect">
            <a:avLst/>
          </a:prstGeom>
          <a:noFill/>
          <a:ln w="9525">
            <a:noFill/>
            <a:miter lim="800000"/>
            <a:headEnd/>
            <a:tailEnd/>
          </a:ln>
          <a:effectLst/>
        </p:spPr>
      </p:pic>
    </p:spTree>
    <p:extLst>
      <p:ext uri="{BB962C8B-B14F-4D97-AF65-F5344CB8AC3E}">
        <p14:creationId xmlns:p14="http://schemas.microsoft.com/office/powerpoint/2010/main" xmlns="" val="1876788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09600"/>
            <a:ext cx="7772400" cy="914400"/>
          </a:xfrm>
        </p:spPr>
        <p:txBody>
          <a:bodyPr/>
          <a:lstStyle/>
          <a:p>
            <a:r>
              <a:rPr lang="en-US" dirty="0" smtClean="0"/>
              <a:t>Invested Capital Breakdown</a:t>
            </a:r>
            <a:endParaRPr lang="en-US" dirty="0"/>
          </a:p>
        </p:txBody>
      </p:sp>
      <p:sp>
        <p:nvSpPr>
          <p:cNvPr id="5" name="TextBox 4"/>
          <p:cNvSpPr txBox="1"/>
          <p:nvPr/>
        </p:nvSpPr>
        <p:spPr>
          <a:xfrm>
            <a:off x="762000" y="1371600"/>
            <a:ext cx="7696200" cy="1646605"/>
          </a:xfrm>
          <a:prstGeom prst="rect">
            <a:avLst/>
          </a:prstGeom>
          <a:noFill/>
        </p:spPr>
        <p:txBody>
          <a:bodyPr wrap="square" rtlCol="0">
            <a:spAutoFit/>
          </a:bodyPr>
          <a:lstStyle/>
          <a:p>
            <a:pPr marL="285750" indent="-285750">
              <a:lnSpc>
                <a:spcPct val="120000"/>
              </a:lnSpc>
              <a:spcAft>
                <a:spcPts val="600"/>
              </a:spcAft>
              <a:buFont typeface="Arial" pitchFamily="34" charset="0"/>
              <a:buChar char="•"/>
            </a:pPr>
            <a:r>
              <a:rPr lang="en-US" sz="1600" dirty="0" smtClean="0"/>
              <a:t>As a percent of sales, Henkel and Reckitt have a very similar amount of operating current assets, operating assets and invested capital.</a:t>
            </a:r>
          </a:p>
          <a:p>
            <a:pPr marL="285750" indent="-285750">
              <a:lnSpc>
                <a:spcPct val="120000"/>
              </a:lnSpc>
              <a:spcAft>
                <a:spcPts val="600"/>
              </a:spcAft>
              <a:buFont typeface="Arial" pitchFamily="34" charset="0"/>
              <a:buChar char="•"/>
            </a:pPr>
            <a:r>
              <a:rPr lang="en-US" sz="1600" dirty="0" smtClean="0"/>
              <a:t>The primary difference in capital occurs because of PP&amp;E, acquired intangibles, and operating current liabilities.  Henkel carries more PP&amp;E and Reckitt Benckiser carries more acquired intangibles.  </a:t>
            </a:r>
          </a:p>
        </p:txBody>
      </p:sp>
      <p:sp>
        <p:nvSpPr>
          <p:cNvPr id="18" name="Footer Placeholder 17"/>
          <p:cNvSpPr>
            <a:spLocks noGrp="1"/>
          </p:cNvSpPr>
          <p:nvPr>
            <p:ph type="ftr" sz="quarter" idx="11"/>
          </p:nvPr>
        </p:nvSpPr>
        <p:spPr/>
        <p:txBody>
          <a:bodyPr/>
          <a:lstStyle/>
          <a:p>
            <a:pPr>
              <a:defRPr/>
            </a:pPr>
            <a:r>
              <a:rPr lang="en-US" smtClean="0"/>
              <a:t>Valuation, Measuring  and Managing the Value of Companies</a:t>
            </a:r>
            <a:endParaRPr lang="en-US" dirty="0"/>
          </a:p>
        </p:txBody>
      </p:sp>
      <p:sp>
        <p:nvSpPr>
          <p:cNvPr id="19" name="Slide Number Placeholder 18"/>
          <p:cNvSpPr>
            <a:spLocks noGrp="1"/>
          </p:cNvSpPr>
          <p:nvPr>
            <p:ph type="sldNum" sz="quarter" idx="12"/>
          </p:nvPr>
        </p:nvSpPr>
        <p:spPr/>
        <p:txBody>
          <a:bodyPr/>
          <a:lstStyle/>
          <a:p>
            <a:pPr>
              <a:defRPr/>
            </a:pPr>
            <a:fld id="{22CE7B27-CE94-4CD1-9573-211CA909A32C}" type="slidenum">
              <a:rPr lang="en-US" smtClean="0"/>
              <a:pPr>
                <a:defRPr/>
              </a:pPr>
              <a:t>8</a:t>
            </a:fld>
            <a:endParaRPr lang="en-US"/>
          </a:p>
        </p:txBody>
      </p:sp>
      <p:pic>
        <p:nvPicPr>
          <p:cNvPr id="5122" name="Picture 2"/>
          <p:cNvPicPr>
            <a:picLocks noChangeAspect="1" noChangeArrowheads="1"/>
          </p:cNvPicPr>
          <p:nvPr/>
        </p:nvPicPr>
        <p:blipFill>
          <a:blip r:embed="rId3" cstate="print"/>
          <a:srcRect/>
          <a:stretch>
            <a:fillRect/>
          </a:stretch>
        </p:blipFill>
        <p:spPr bwMode="auto">
          <a:xfrm>
            <a:off x="685800" y="3200400"/>
            <a:ext cx="3810000" cy="2766264"/>
          </a:xfrm>
          <a:prstGeom prst="rect">
            <a:avLst/>
          </a:prstGeom>
          <a:noFill/>
          <a:ln w="9525">
            <a:noFill/>
            <a:miter lim="800000"/>
            <a:headEnd/>
            <a:tailEnd/>
          </a:ln>
          <a:effectLst/>
        </p:spPr>
      </p:pic>
      <p:pic>
        <p:nvPicPr>
          <p:cNvPr id="5123" name="Picture 3"/>
          <p:cNvPicPr>
            <a:picLocks noChangeAspect="1" noChangeArrowheads="1"/>
          </p:cNvPicPr>
          <p:nvPr/>
        </p:nvPicPr>
        <p:blipFill>
          <a:blip r:embed="rId4" cstate="print"/>
          <a:srcRect/>
          <a:stretch>
            <a:fillRect/>
          </a:stretch>
        </p:blipFill>
        <p:spPr bwMode="auto">
          <a:xfrm>
            <a:off x="4800600" y="3200400"/>
            <a:ext cx="3657600" cy="2741452"/>
          </a:xfrm>
          <a:prstGeom prst="rect">
            <a:avLst/>
          </a:prstGeom>
          <a:noFill/>
          <a:ln w="9525">
            <a:noFill/>
            <a:miter lim="800000"/>
            <a:headEnd/>
            <a:tailEnd/>
          </a:ln>
          <a:effectLst/>
        </p:spPr>
      </p:pic>
    </p:spTree>
    <p:extLst>
      <p:ext uri="{BB962C8B-B14F-4D97-AF65-F5344CB8AC3E}">
        <p14:creationId xmlns:p14="http://schemas.microsoft.com/office/powerpoint/2010/main" xmlns="" val="38784015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752600"/>
            <a:ext cx="3429000" cy="4191000"/>
          </a:xfrm>
        </p:spPr>
        <p:txBody>
          <a:bodyPr/>
          <a:lstStyle/>
          <a:p>
            <a:pPr>
              <a:spcBef>
                <a:spcPts val="0"/>
              </a:spcBef>
              <a:spcAft>
                <a:spcPts val="600"/>
              </a:spcAft>
            </a:pPr>
            <a:r>
              <a:rPr lang="en-US" sz="1600" dirty="0" smtClean="0"/>
              <a:t>Henkel holds inventory and accounts receivable in line with the European HPC industry, but underperforms Reckitt Benckiser in both categories.</a:t>
            </a:r>
          </a:p>
          <a:p>
            <a:pPr>
              <a:spcBef>
                <a:spcPts val="0"/>
              </a:spcBef>
              <a:spcAft>
                <a:spcPts val="600"/>
              </a:spcAft>
            </a:pPr>
            <a:r>
              <a:rPr lang="en-US" sz="1600" dirty="0" smtClean="0"/>
              <a:t>In terms of inventory held, Reckitt Benckiser is best practice, holding on average 11.3 fewer inventory days than Henkel.</a:t>
            </a:r>
          </a:p>
          <a:p>
            <a:pPr>
              <a:spcBef>
                <a:spcPts val="0"/>
              </a:spcBef>
              <a:spcAft>
                <a:spcPts val="600"/>
              </a:spcAft>
            </a:pPr>
            <a:r>
              <a:rPr lang="en-US" sz="1600" dirty="0" smtClean="0"/>
              <a:t>Reckitt also outperforms Henkel in terms of its accounts receivable collection period, 42.2 (for Reckitt) versus 56.9 (for Henkel).</a:t>
            </a:r>
            <a:endParaRPr lang="en-US" sz="1600" dirty="0"/>
          </a:p>
        </p:txBody>
      </p:sp>
      <p:sp>
        <p:nvSpPr>
          <p:cNvPr id="2" name="Title 1"/>
          <p:cNvSpPr>
            <a:spLocks noGrp="1"/>
          </p:cNvSpPr>
          <p:nvPr>
            <p:ph type="title"/>
          </p:nvPr>
        </p:nvSpPr>
        <p:spPr>
          <a:xfrm>
            <a:off x="685800" y="609600"/>
            <a:ext cx="7772400" cy="914400"/>
          </a:xfrm>
        </p:spPr>
        <p:txBody>
          <a:bodyPr/>
          <a:lstStyle/>
          <a:p>
            <a:r>
              <a:rPr lang="en-US" dirty="0" smtClean="0"/>
              <a:t>Inventory &amp; Accounts Receivable</a:t>
            </a:r>
            <a:endParaRPr lang="en-US" dirty="0"/>
          </a:p>
        </p:txBody>
      </p:sp>
      <p:sp>
        <p:nvSpPr>
          <p:cNvPr id="5" name="Footer Placeholder 4"/>
          <p:cNvSpPr>
            <a:spLocks noGrp="1"/>
          </p:cNvSpPr>
          <p:nvPr>
            <p:ph type="ftr" sz="quarter" idx="11"/>
          </p:nvPr>
        </p:nvSpPr>
        <p:spPr/>
        <p:txBody>
          <a:bodyPr/>
          <a:lstStyle/>
          <a:p>
            <a:pPr>
              <a:defRPr/>
            </a:pPr>
            <a:r>
              <a:rPr lang="en-US" smtClean="0"/>
              <a:t>Valuation, Measuring  and Managing the Value of Companies</a:t>
            </a:r>
            <a:endParaRPr lang="en-US" dirty="0"/>
          </a:p>
        </p:txBody>
      </p:sp>
      <p:sp>
        <p:nvSpPr>
          <p:cNvPr id="6" name="Slide Number Placeholder 5"/>
          <p:cNvSpPr>
            <a:spLocks noGrp="1"/>
          </p:cNvSpPr>
          <p:nvPr>
            <p:ph type="sldNum" sz="quarter" idx="12"/>
          </p:nvPr>
        </p:nvSpPr>
        <p:spPr/>
        <p:txBody>
          <a:bodyPr/>
          <a:lstStyle/>
          <a:p>
            <a:pPr>
              <a:defRPr/>
            </a:pPr>
            <a:fld id="{22CE7B27-CE94-4CD1-9573-211CA909A32C}" type="slidenum">
              <a:rPr lang="en-US" smtClean="0"/>
              <a:pPr>
                <a:defRPr/>
              </a:pPr>
              <a:t>9</a:t>
            </a:fld>
            <a:endParaRPr lang="en-US"/>
          </a:p>
        </p:txBody>
      </p:sp>
      <p:pic>
        <p:nvPicPr>
          <p:cNvPr id="7172"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191000" y="1447800"/>
            <a:ext cx="4658884" cy="21986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7174" name="Picture 6"/>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191000" y="3810000"/>
            <a:ext cx="4663440" cy="22024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29995466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TOP" val=" 512"/>
  <p:tag name="LLEFT" val=" 252"/>
  <p:tag name="NAME" val="McK Disclaimer"/>
  <p:tag name="RESIZE" val="Yes"/>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14070</TotalTime>
  <Words>732</Words>
  <Application>Microsoft Office PowerPoint</Application>
  <PresentationFormat>On-screen Show (4:3)</PresentationFormat>
  <Paragraphs>60</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Blank Presentation</vt:lpstr>
      <vt:lpstr>Slide 1</vt:lpstr>
      <vt:lpstr>Presentation Overview</vt:lpstr>
      <vt:lpstr>Revenue Growth</vt:lpstr>
      <vt:lpstr>Revenues by Geography</vt:lpstr>
      <vt:lpstr>Operating Margins</vt:lpstr>
      <vt:lpstr>Margins by Segment</vt:lpstr>
      <vt:lpstr>Industry Margins</vt:lpstr>
      <vt:lpstr>Invested Capital Breakdown</vt:lpstr>
      <vt:lpstr>Inventory &amp; Accounts Receivable</vt:lpstr>
      <vt:lpstr>Financial Health: Debt to EBITA</vt:lpstr>
    </vt:vector>
  </TitlesOfParts>
  <Company>The Wharton 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Strategy &amp; Value Creation</dc:title>
  <dc:subject>Valuation</dc:subject>
  <dc:creator>Robin Marcenac</dc:creator>
  <cp:lastModifiedBy>David Wessels</cp:lastModifiedBy>
  <cp:revision>452</cp:revision>
  <cp:lastPrinted>2010-09-28T20:42:58Z</cp:lastPrinted>
  <dcterms:created xsi:type="dcterms:W3CDTF">1998-05-12T15:12:44Z</dcterms:created>
  <dcterms:modified xsi:type="dcterms:W3CDTF">2010-12-03T19:38:04Z</dcterms:modified>
</cp:coreProperties>
</file>